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Source Serif Pro" charset="1" panose="02040603050405020204"/>
      <p:regular r:id="rId14"/>
    </p:embeddedFont>
    <p:embeddedFont>
      <p:font typeface="Source Serif Pro Bold" charset="1" panose="02040803050405020204"/>
      <p:regular r:id="rId15"/>
    </p:embeddedFont>
    <p:embeddedFont>
      <p:font typeface="Helvetica World" charset="1" panose="020B0500040000020004"/>
      <p:regular r:id="rId16"/>
    </p:embeddedFont>
    <p:embeddedFont>
      <p:font typeface="Helvetica World Bold" charset="1" panose="020B0800040000020004"/>
      <p:regular r:id="rId17"/>
    </p:embeddedFont>
    <p:embeddedFont>
      <p:font typeface="Helvetica World Italics" charset="1" panose="020B0500040000090004"/>
      <p:regular r:id="rId18"/>
    </p:embeddedFont>
    <p:embeddedFont>
      <p:font typeface="Helvetica World Bold Italics" charset="1" panose="020B08000400000900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60" Target="slides/slide35.xml" Type="http://schemas.openxmlformats.org/officeDocument/2006/relationships/slide"/><Relationship Id="rId61" Target="slides/slide36.xml" Type="http://schemas.openxmlformats.org/officeDocument/2006/relationships/slide"/><Relationship Id="rId62" Target="slides/slide37.xml" Type="http://schemas.openxmlformats.org/officeDocument/2006/relationships/slide"/><Relationship Id="rId63" Target="slides/slide38.xml" Type="http://schemas.openxmlformats.org/officeDocument/2006/relationships/slide"/><Relationship Id="rId64" Target="slides/slide39.xml" Type="http://schemas.openxmlformats.org/officeDocument/2006/relationships/slide"/><Relationship Id="rId65" Target="slides/slide40.xml" Type="http://schemas.openxmlformats.org/officeDocument/2006/relationships/slide"/><Relationship Id="rId66" Target="slides/slide41.xml" Type="http://schemas.openxmlformats.org/officeDocument/2006/relationships/slide"/><Relationship Id="rId67" Target="slides/slide42.xml" Type="http://schemas.openxmlformats.org/officeDocument/2006/relationships/slide"/><Relationship Id="rId68" Target="slides/slide43.xml" Type="http://schemas.openxmlformats.org/officeDocument/2006/relationships/slide"/><Relationship Id="rId69" Target="slides/slide44.xml" Type="http://schemas.openxmlformats.org/officeDocument/2006/relationships/slide"/><Relationship Id="rId7" Target="fonts/font7.fntdata" Type="http://schemas.openxmlformats.org/officeDocument/2006/relationships/font"/><Relationship Id="rId70" Target="slides/slide4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gif"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6.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who.int/publications/i/item/9789240026643"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https://www.kaggle.com/datasets/ronaldonyango/global-suicide-rates-1990-to-2022"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3791730" y="0"/>
            <a:ext cx="14496270" cy="9258300"/>
          </a:xfrm>
          <a:prstGeom prst="rect">
            <a:avLst/>
          </a:prstGeom>
          <a:solidFill>
            <a:srgbClr val="141312">
              <a:alpha val="83922"/>
            </a:srgbClr>
          </a:solidFill>
        </p:spPr>
      </p:sp>
      <p:grpSp>
        <p:nvGrpSpPr>
          <p:cNvPr name="Group 3" id="3"/>
          <p:cNvGrpSpPr/>
          <p:nvPr/>
        </p:nvGrpSpPr>
        <p:grpSpPr>
          <a:xfrm rot="0">
            <a:off x="7977750" y="3181891"/>
            <a:ext cx="9281550" cy="2867952"/>
            <a:chOff x="0" y="0"/>
            <a:chExt cx="12375400" cy="3823936"/>
          </a:xfrm>
        </p:grpSpPr>
        <p:sp>
          <p:nvSpPr>
            <p:cNvPr name="TextBox 4" id="4"/>
            <p:cNvSpPr txBox="true"/>
            <p:nvPr/>
          </p:nvSpPr>
          <p:spPr>
            <a:xfrm rot="0">
              <a:off x="0" y="28575"/>
              <a:ext cx="12375400" cy="1482725"/>
            </a:xfrm>
            <a:prstGeom prst="rect">
              <a:avLst/>
            </a:prstGeom>
          </p:spPr>
          <p:txBody>
            <a:bodyPr anchor="t" rtlCol="false" tIns="0" lIns="0" bIns="0" rIns="0">
              <a:spAutoFit/>
            </a:bodyPr>
            <a:lstStyle/>
            <a:p>
              <a:pPr marL="0" indent="0" lvl="0">
                <a:lnSpc>
                  <a:spcPts val="8625"/>
                </a:lnSpc>
              </a:pPr>
              <a:r>
                <a:rPr lang="en-US" sz="7500">
                  <a:solidFill>
                    <a:srgbClr val="F7F6F5"/>
                  </a:solidFill>
                  <a:latin typeface="Helvetica World"/>
                </a:rPr>
                <a:t>SC1015 Mini-Project</a:t>
              </a:r>
            </a:p>
          </p:txBody>
        </p:sp>
        <p:sp>
          <p:nvSpPr>
            <p:cNvPr name="TextBox 5" id="5"/>
            <p:cNvSpPr txBox="true"/>
            <p:nvPr/>
          </p:nvSpPr>
          <p:spPr>
            <a:xfrm rot="0">
              <a:off x="0" y="2034713"/>
              <a:ext cx="12375400" cy="1789223"/>
            </a:xfrm>
            <a:prstGeom prst="rect">
              <a:avLst/>
            </a:prstGeom>
          </p:spPr>
          <p:txBody>
            <a:bodyPr anchor="t" rtlCol="false" tIns="0" lIns="0" bIns="0" rIns="0">
              <a:spAutoFit/>
            </a:bodyPr>
            <a:lstStyle/>
            <a:p>
              <a:pPr>
                <a:lnSpc>
                  <a:spcPts val="3604"/>
                </a:lnSpc>
              </a:pPr>
              <a:r>
                <a:rPr lang="en-US" sz="2574">
                  <a:solidFill>
                    <a:srgbClr val="F7F6F5"/>
                  </a:solidFill>
                  <a:latin typeface="Helvetica World"/>
                </a:rPr>
                <a:t>Jun Hao U2322364F</a:t>
              </a:r>
            </a:p>
            <a:p>
              <a:pPr>
                <a:lnSpc>
                  <a:spcPts val="3604"/>
                </a:lnSpc>
              </a:pPr>
              <a:r>
                <a:rPr lang="en-US" sz="2574">
                  <a:solidFill>
                    <a:srgbClr val="F7F6F5"/>
                  </a:solidFill>
                  <a:latin typeface="Helvetica World"/>
                </a:rPr>
                <a:t>Karthik Raj U2320917J</a:t>
              </a:r>
            </a:p>
            <a:p>
              <a:pPr marL="0" indent="0" lvl="0">
                <a:lnSpc>
                  <a:spcPts val="3604"/>
                </a:lnSpc>
              </a:pPr>
              <a:r>
                <a:rPr lang="en-US" sz="2574">
                  <a:solidFill>
                    <a:srgbClr val="F7F6F5"/>
                  </a:solidFill>
                  <a:latin typeface="Helvetica World"/>
                </a:rPr>
                <a:t>Usama U2321431L</a:t>
              </a:r>
            </a:p>
          </p:txBody>
        </p:sp>
      </p:grpSp>
      <p:sp>
        <p:nvSpPr>
          <p:cNvPr name="Freeform 6" id="6"/>
          <p:cNvSpPr/>
          <p:nvPr/>
        </p:nvSpPr>
        <p:spPr>
          <a:xfrm flipH="false" flipV="false" rot="0">
            <a:off x="1028700" y="1812687"/>
            <a:ext cx="5526061" cy="8474313"/>
          </a:xfrm>
          <a:custGeom>
            <a:avLst/>
            <a:gdLst/>
            <a:ahLst/>
            <a:cxnLst/>
            <a:rect r="r" b="b" t="t" l="l"/>
            <a:pathLst>
              <a:path h="8474313" w="5526061">
                <a:moveTo>
                  <a:pt x="0" y="0"/>
                </a:moveTo>
                <a:lnTo>
                  <a:pt x="5526061" y="0"/>
                </a:lnTo>
                <a:lnTo>
                  <a:pt x="5526061" y="8474313"/>
                </a:lnTo>
                <a:lnTo>
                  <a:pt x="0" y="8474313"/>
                </a:lnTo>
                <a:lnTo>
                  <a:pt x="0" y="0"/>
                </a:lnTo>
                <a:close/>
              </a:path>
            </a:pathLst>
          </a:custGeom>
          <a:blipFill>
            <a:blip r:embed="rId2"/>
            <a:stretch>
              <a:fillRect l="-65085" t="0" r="-65085" b="0"/>
            </a:stretch>
          </a:blipFill>
        </p:spPr>
      </p:sp>
      <p:sp>
        <p:nvSpPr>
          <p:cNvPr name="AutoShape 7" id="7"/>
          <p:cNvSpPr/>
          <p:nvPr/>
        </p:nvSpPr>
        <p:spPr>
          <a:xfrm rot="-5400000">
            <a:off x="3023658" y="1796772"/>
            <a:ext cx="1567974" cy="31830"/>
          </a:xfrm>
          <a:prstGeom prst="rect">
            <a:avLst/>
          </a:prstGeom>
          <a:solidFill>
            <a:srgbClr val="EBE7E4"/>
          </a:solid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grpSp>
        <p:nvGrpSpPr>
          <p:cNvPr name="Group 2" id="2"/>
          <p:cNvGrpSpPr/>
          <p:nvPr/>
        </p:nvGrpSpPr>
        <p:grpSpPr>
          <a:xfrm rot="0">
            <a:off x="1028700" y="3047306"/>
            <a:ext cx="4407252" cy="6009965"/>
            <a:chOff x="0" y="0"/>
            <a:chExt cx="5876336" cy="8013287"/>
          </a:xfrm>
        </p:grpSpPr>
        <p:sp>
          <p:nvSpPr>
            <p:cNvPr name="Freeform 3" id="3"/>
            <p:cNvSpPr/>
            <p:nvPr/>
          </p:nvSpPr>
          <p:spPr>
            <a:xfrm flipH="false" flipV="false" rot="0">
              <a:off x="0" y="1925710"/>
              <a:ext cx="5876336" cy="6087577"/>
            </a:xfrm>
            <a:custGeom>
              <a:avLst/>
              <a:gdLst/>
              <a:ahLst/>
              <a:cxnLst/>
              <a:rect r="r" b="b" t="t" l="l"/>
              <a:pathLst>
                <a:path h="6087577" w="5876336">
                  <a:moveTo>
                    <a:pt x="0" y="0"/>
                  </a:moveTo>
                  <a:lnTo>
                    <a:pt x="5876336" y="0"/>
                  </a:lnTo>
                  <a:lnTo>
                    <a:pt x="5876336" y="6087577"/>
                  </a:lnTo>
                  <a:lnTo>
                    <a:pt x="0" y="6087577"/>
                  </a:lnTo>
                  <a:lnTo>
                    <a:pt x="0" y="0"/>
                  </a:lnTo>
                  <a:close/>
                </a:path>
              </a:pathLst>
            </a:custGeom>
            <a:blipFill>
              <a:blip r:embed="rId2"/>
              <a:stretch>
                <a:fillRect l="0" t="0" r="0" b="0"/>
              </a:stretch>
            </a:blipFill>
          </p:spPr>
        </p:sp>
        <p:sp>
          <p:nvSpPr>
            <p:cNvPr name="TextBox 4" id="4"/>
            <p:cNvSpPr txBox="true"/>
            <p:nvPr/>
          </p:nvSpPr>
          <p:spPr>
            <a:xfrm rot="0">
              <a:off x="81380" y="-66675"/>
              <a:ext cx="5713575" cy="1599142"/>
            </a:xfrm>
            <a:prstGeom prst="rect">
              <a:avLst/>
            </a:prstGeom>
          </p:spPr>
          <p:txBody>
            <a:bodyPr anchor="t" rtlCol="false" tIns="0" lIns="0" bIns="0" rIns="0">
              <a:spAutoFit/>
            </a:bodyPr>
            <a:lstStyle/>
            <a:p>
              <a:pPr algn="ctr">
                <a:lnSpc>
                  <a:spcPts val="4900"/>
                </a:lnSpc>
              </a:pPr>
              <a:r>
                <a:rPr lang="en-US" sz="3500">
                  <a:solidFill>
                    <a:srgbClr val="141312"/>
                  </a:solidFill>
                  <a:latin typeface="Canva Sans"/>
                </a:rPr>
                <a:t>Shows  the column having null values</a:t>
              </a:r>
            </a:p>
          </p:txBody>
        </p:sp>
      </p:grpSp>
      <p:sp>
        <p:nvSpPr>
          <p:cNvPr name="Freeform 5" id="5"/>
          <p:cNvSpPr/>
          <p:nvPr/>
        </p:nvSpPr>
        <p:spPr>
          <a:xfrm flipH="false" flipV="false" rot="0">
            <a:off x="7562381" y="6259056"/>
            <a:ext cx="3695199" cy="1067502"/>
          </a:xfrm>
          <a:custGeom>
            <a:avLst/>
            <a:gdLst/>
            <a:ahLst/>
            <a:cxnLst/>
            <a:rect r="r" b="b" t="t" l="l"/>
            <a:pathLst>
              <a:path h="1067502" w="3695199">
                <a:moveTo>
                  <a:pt x="0" y="0"/>
                </a:moveTo>
                <a:lnTo>
                  <a:pt x="3695199" y="0"/>
                </a:lnTo>
                <a:lnTo>
                  <a:pt x="3695199" y="1067502"/>
                </a:lnTo>
                <a:lnTo>
                  <a:pt x="0" y="1067502"/>
                </a:lnTo>
                <a:lnTo>
                  <a:pt x="0" y="0"/>
                </a:lnTo>
                <a:close/>
              </a:path>
            </a:pathLst>
          </a:custGeom>
          <a:blipFill>
            <a:blip r:embed="rId3"/>
            <a:stretch>
              <a:fillRect l="0" t="0" r="0" b="0"/>
            </a:stretch>
          </a:blipFill>
        </p:spPr>
      </p:sp>
      <p:sp>
        <p:nvSpPr>
          <p:cNvPr name="Freeform 6" id="6"/>
          <p:cNvSpPr/>
          <p:nvPr/>
        </p:nvSpPr>
        <p:spPr>
          <a:xfrm flipH="false" flipV="false" rot="0">
            <a:off x="12976951" y="4528343"/>
            <a:ext cx="3922613" cy="4528928"/>
          </a:xfrm>
          <a:custGeom>
            <a:avLst/>
            <a:gdLst/>
            <a:ahLst/>
            <a:cxnLst/>
            <a:rect r="r" b="b" t="t" l="l"/>
            <a:pathLst>
              <a:path h="4528928" w="3922613">
                <a:moveTo>
                  <a:pt x="0" y="0"/>
                </a:moveTo>
                <a:lnTo>
                  <a:pt x="3922613" y="0"/>
                </a:lnTo>
                <a:lnTo>
                  <a:pt x="3922613" y="4528928"/>
                </a:lnTo>
                <a:lnTo>
                  <a:pt x="0" y="4528928"/>
                </a:lnTo>
                <a:lnTo>
                  <a:pt x="0" y="0"/>
                </a:lnTo>
                <a:close/>
              </a:path>
            </a:pathLst>
          </a:custGeom>
          <a:blipFill>
            <a:blip r:embed="rId4"/>
            <a:stretch>
              <a:fillRect l="0" t="0" r="-2251" b="0"/>
            </a:stretch>
          </a:blipFill>
        </p:spPr>
      </p:sp>
      <p:sp>
        <p:nvSpPr>
          <p:cNvPr name="AutoShape 7" id="7"/>
          <p:cNvSpPr/>
          <p:nvPr/>
        </p:nvSpPr>
        <p:spPr>
          <a:xfrm flipV="true">
            <a:off x="5435952" y="6792807"/>
            <a:ext cx="2126429" cy="5163"/>
          </a:xfrm>
          <a:prstGeom prst="line">
            <a:avLst/>
          </a:prstGeom>
          <a:ln cap="flat" w="38100">
            <a:solidFill>
              <a:srgbClr val="000000"/>
            </a:solidFill>
            <a:prstDash val="solid"/>
            <a:headEnd type="none" len="sm" w="sm"/>
            <a:tailEnd type="arrow" len="sm" w="med"/>
          </a:ln>
        </p:spPr>
      </p:sp>
      <p:sp>
        <p:nvSpPr>
          <p:cNvPr name="AutoShape 8" id="8"/>
          <p:cNvSpPr/>
          <p:nvPr/>
        </p:nvSpPr>
        <p:spPr>
          <a:xfrm>
            <a:off x="11257580" y="6792807"/>
            <a:ext cx="1719371" cy="0"/>
          </a:xfrm>
          <a:prstGeom prst="line">
            <a:avLst/>
          </a:prstGeom>
          <a:ln cap="flat" w="38100">
            <a:solidFill>
              <a:srgbClr val="000000"/>
            </a:solidFill>
            <a:prstDash val="solid"/>
            <a:headEnd type="none" len="sm" w="sm"/>
            <a:tailEnd type="arrow" len="sm" w="med"/>
          </a:ln>
        </p:spPr>
      </p:sp>
      <p:sp>
        <p:nvSpPr>
          <p:cNvPr name="Freeform 9" id="9"/>
          <p:cNvSpPr/>
          <p:nvPr/>
        </p:nvSpPr>
        <p:spPr>
          <a:xfrm flipH="false" flipV="false" rot="0">
            <a:off x="5706405" y="9060108"/>
            <a:ext cx="6935651" cy="798960"/>
          </a:xfrm>
          <a:custGeom>
            <a:avLst/>
            <a:gdLst/>
            <a:ahLst/>
            <a:cxnLst/>
            <a:rect r="r" b="b" t="t" l="l"/>
            <a:pathLst>
              <a:path h="798960" w="6935651">
                <a:moveTo>
                  <a:pt x="0" y="0"/>
                </a:moveTo>
                <a:lnTo>
                  <a:pt x="6935651" y="0"/>
                </a:lnTo>
                <a:lnTo>
                  <a:pt x="6935651" y="798960"/>
                </a:lnTo>
                <a:lnTo>
                  <a:pt x="0" y="798960"/>
                </a:lnTo>
                <a:lnTo>
                  <a:pt x="0" y="0"/>
                </a:lnTo>
                <a:close/>
              </a:path>
            </a:pathLst>
          </a:custGeom>
          <a:blipFill>
            <a:blip r:embed="rId5"/>
            <a:stretch>
              <a:fillRect l="0" t="0" r="0" b="0"/>
            </a:stretch>
          </a:blipFill>
        </p:spPr>
      </p:sp>
      <p:sp>
        <p:nvSpPr>
          <p:cNvPr name="TextBox 10" id="10"/>
          <p:cNvSpPr txBox="true"/>
          <p:nvPr/>
        </p:nvSpPr>
        <p:spPr>
          <a:xfrm rot="0">
            <a:off x="5706405" y="207328"/>
            <a:ext cx="6875190" cy="1111250"/>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anva Sans Bold"/>
              </a:rPr>
              <a:t>Cleaning Dataset</a:t>
            </a:r>
          </a:p>
        </p:txBody>
      </p:sp>
      <p:sp>
        <p:nvSpPr>
          <p:cNvPr name="TextBox 11" id="11"/>
          <p:cNvSpPr txBox="true"/>
          <p:nvPr/>
        </p:nvSpPr>
        <p:spPr>
          <a:xfrm rot="0">
            <a:off x="12614382" y="2693193"/>
            <a:ext cx="4285181" cy="1835150"/>
          </a:xfrm>
          <a:prstGeom prst="rect">
            <a:avLst/>
          </a:prstGeom>
        </p:spPr>
        <p:txBody>
          <a:bodyPr anchor="t" rtlCol="false" tIns="0" lIns="0" bIns="0" rIns="0">
            <a:spAutoFit/>
          </a:bodyPr>
          <a:lstStyle/>
          <a:p>
            <a:pPr algn="ctr">
              <a:lnSpc>
                <a:spcPts val="4900"/>
              </a:lnSpc>
            </a:pPr>
            <a:r>
              <a:rPr lang="en-US" sz="3500">
                <a:solidFill>
                  <a:srgbClr val="141312"/>
                </a:solidFill>
                <a:latin typeface="Canva Sans"/>
              </a:rPr>
              <a:t>Shows  the column having </a:t>
            </a:r>
            <a:r>
              <a:rPr lang="en-US" sz="3500">
                <a:solidFill>
                  <a:srgbClr val="141312"/>
                </a:solidFill>
                <a:latin typeface="Canva Sans Bold"/>
              </a:rPr>
              <a:t>NO </a:t>
            </a:r>
            <a:r>
              <a:rPr lang="en-US" sz="3500">
                <a:solidFill>
                  <a:srgbClr val="141312"/>
                </a:solidFill>
                <a:latin typeface="Canva Sans"/>
              </a:rPr>
              <a:t>null values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3504381" y="207328"/>
            <a:ext cx="11279237" cy="1111250"/>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anva Sans Bold"/>
              </a:rPr>
              <a:t>Selecting Relavant Columns</a:t>
            </a:r>
          </a:p>
        </p:txBody>
      </p:sp>
      <p:sp>
        <p:nvSpPr>
          <p:cNvPr name="TextBox 3" id="3"/>
          <p:cNvSpPr txBox="true"/>
          <p:nvPr/>
        </p:nvSpPr>
        <p:spPr>
          <a:xfrm rot="0">
            <a:off x="641103" y="2736931"/>
            <a:ext cx="17005794" cy="7117646"/>
          </a:xfrm>
          <a:prstGeom prst="rect">
            <a:avLst/>
          </a:prstGeom>
        </p:spPr>
        <p:txBody>
          <a:bodyPr anchor="t" rtlCol="false" tIns="0" lIns="0" bIns="0" rIns="0">
            <a:spAutoFit/>
          </a:bodyPr>
          <a:lstStyle/>
          <a:p>
            <a:pPr>
              <a:lnSpc>
                <a:spcPts val="4494"/>
              </a:lnSpc>
            </a:pPr>
            <a:r>
              <a:rPr lang="en-US" sz="3210">
                <a:solidFill>
                  <a:srgbClr val="000000"/>
                </a:solidFill>
                <a:latin typeface="Helvetica World Bold"/>
              </a:rPr>
              <a:t>RegionCode: </a:t>
            </a:r>
            <a:r>
              <a:rPr lang="en-US" sz="3210">
                <a:solidFill>
                  <a:srgbClr val="000000"/>
                </a:solidFill>
                <a:latin typeface="Helvetica World"/>
              </a:rPr>
              <a:t>Unique identifier for the region (e.g., South Asia, Europe)</a:t>
            </a:r>
          </a:p>
          <a:p>
            <a:pPr>
              <a:lnSpc>
                <a:spcPts val="4494"/>
              </a:lnSpc>
            </a:pPr>
            <a:r>
              <a:rPr lang="en-US" sz="3210">
                <a:solidFill>
                  <a:srgbClr val="000000"/>
                </a:solidFill>
                <a:latin typeface="Helvetica World Bold"/>
              </a:rPr>
              <a:t>Year:</a:t>
            </a:r>
            <a:r>
              <a:rPr lang="en-US" sz="3210">
                <a:solidFill>
                  <a:srgbClr val="000000"/>
                </a:solidFill>
                <a:latin typeface="Helvetica World"/>
              </a:rPr>
              <a:t> Year for which the data was collected</a:t>
            </a:r>
          </a:p>
          <a:p>
            <a:pPr>
              <a:lnSpc>
                <a:spcPts val="4494"/>
              </a:lnSpc>
            </a:pPr>
            <a:r>
              <a:rPr lang="en-US" sz="3210">
                <a:solidFill>
                  <a:srgbClr val="000000"/>
                </a:solidFill>
                <a:latin typeface="Helvetica World Bold"/>
              </a:rPr>
              <a:t>Sex:</a:t>
            </a:r>
            <a:r>
              <a:rPr lang="en-US" sz="3210">
                <a:solidFill>
                  <a:srgbClr val="000000"/>
                </a:solidFill>
                <a:latin typeface="Helvetica World"/>
              </a:rPr>
              <a:t> Gender</a:t>
            </a:r>
          </a:p>
          <a:p>
            <a:pPr>
              <a:lnSpc>
                <a:spcPts val="4494"/>
              </a:lnSpc>
            </a:pPr>
            <a:r>
              <a:rPr lang="en-US" sz="3210">
                <a:solidFill>
                  <a:srgbClr val="000000"/>
                </a:solidFill>
                <a:latin typeface="Helvetica World Bold"/>
              </a:rPr>
              <a:t>GDPPerCapita:</a:t>
            </a:r>
            <a:r>
              <a:rPr lang="en-US" sz="3210">
                <a:solidFill>
                  <a:srgbClr val="000000"/>
                </a:solidFill>
                <a:latin typeface="Helvetica World"/>
              </a:rPr>
              <a:t> Economic output per person of a country in US Dollars</a:t>
            </a:r>
          </a:p>
          <a:p>
            <a:pPr>
              <a:lnSpc>
                <a:spcPts val="4494"/>
              </a:lnSpc>
            </a:pPr>
            <a:r>
              <a:rPr lang="en-US" sz="3210">
                <a:solidFill>
                  <a:srgbClr val="000000"/>
                </a:solidFill>
                <a:latin typeface="Helvetica World Bold"/>
              </a:rPr>
              <a:t>GNIPerCapita:</a:t>
            </a:r>
            <a:r>
              <a:rPr lang="en-US" sz="3210">
                <a:solidFill>
                  <a:srgbClr val="000000"/>
                </a:solidFill>
                <a:latin typeface="Helvetica World"/>
              </a:rPr>
              <a:t> GNI per person adjusted for purchasing power parity</a:t>
            </a:r>
          </a:p>
          <a:p>
            <a:pPr>
              <a:lnSpc>
                <a:spcPts val="4494"/>
              </a:lnSpc>
            </a:pPr>
            <a:r>
              <a:rPr lang="en-US" sz="3210">
                <a:solidFill>
                  <a:srgbClr val="000000"/>
                </a:solidFill>
                <a:latin typeface="Helvetica World Bold"/>
              </a:rPr>
              <a:t>Inflation Rate: </a:t>
            </a:r>
            <a:r>
              <a:rPr lang="en-US" sz="3210">
                <a:solidFill>
                  <a:srgbClr val="000000"/>
                </a:solidFill>
                <a:latin typeface="Helvetica World"/>
              </a:rPr>
              <a:t>The annual increase in consumer prices, essentially how much more expensive things are getting year-over-year</a:t>
            </a:r>
          </a:p>
          <a:p>
            <a:pPr>
              <a:lnSpc>
                <a:spcPts val="4494"/>
              </a:lnSpc>
            </a:pPr>
            <a:r>
              <a:rPr lang="en-US" sz="3210">
                <a:solidFill>
                  <a:srgbClr val="000000"/>
                </a:solidFill>
                <a:latin typeface="Helvetica World Bold"/>
              </a:rPr>
              <a:t>Employment Population:</a:t>
            </a:r>
            <a:r>
              <a:rPr lang="en-US" sz="3210">
                <a:solidFill>
                  <a:srgbClr val="000000"/>
                </a:solidFill>
                <a:latin typeface="Helvetica World"/>
              </a:rPr>
              <a:t> Percentage of population aged 15+ that is employed</a:t>
            </a:r>
          </a:p>
          <a:p>
            <a:pPr>
              <a:lnSpc>
                <a:spcPts val="4494"/>
              </a:lnSpc>
            </a:pPr>
            <a:r>
              <a:rPr lang="en-US" sz="3210">
                <a:solidFill>
                  <a:srgbClr val="000000"/>
                </a:solidFill>
                <a:latin typeface="Helvetica World Bold"/>
              </a:rPr>
              <a:t>StdDeathRate:</a:t>
            </a:r>
            <a:r>
              <a:rPr lang="en-US" sz="3210">
                <a:solidFill>
                  <a:srgbClr val="000000"/>
                </a:solidFill>
                <a:latin typeface="Helvetica World"/>
              </a:rPr>
              <a:t> Age standardized death rate from suicide per 100,000 people</a:t>
            </a:r>
          </a:p>
          <a:p>
            <a:pPr>
              <a:lnSpc>
                <a:spcPts val="4494"/>
              </a:lnSpc>
            </a:pPr>
          </a:p>
          <a:p>
            <a:pPr>
              <a:lnSpc>
                <a:spcPts val="4494"/>
              </a:lnSpc>
            </a:pPr>
          </a:p>
          <a:p>
            <a:pPr marL="0" indent="0" lvl="0">
              <a:lnSpc>
                <a:spcPts val="449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6125431" y="1702492"/>
            <a:ext cx="6037138" cy="120172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Helvetica World Bold"/>
              </a:rPr>
              <a:t>Target Variable</a:t>
            </a:r>
          </a:p>
        </p:txBody>
      </p:sp>
      <p:sp>
        <p:nvSpPr>
          <p:cNvPr name="TextBox 3" id="3"/>
          <p:cNvSpPr txBox="true"/>
          <p:nvPr/>
        </p:nvSpPr>
        <p:spPr>
          <a:xfrm rot="0">
            <a:off x="0" y="4111784"/>
            <a:ext cx="18288000" cy="2049145"/>
          </a:xfrm>
          <a:prstGeom prst="rect">
            <a:avLst/>
          </a:prstGeom>
        </p:spPr>
        <p:txBody>
          <a:bodyPr anchor="t" rtlCol="false" tIns="0" lIns="0" bIns="0" rIns="0">
            <a:spAutoFit/>
          </a:bodyPr>
          <a:lstStyle/>
          <a:p>
            <a:pPr algn="ctr" marL="0" indent="0" lvl="0">
              <a:lnSpc>
                <a:spcPts val="5179"/>
              </a:lnSpc>
              <a:spcBef>
                <a:spcPct val="0"/>
              </a:spcBef>
            </a:pPr>
            <a:r>
              <a:rPr lang="en-US" sz="3699">
                <a:solidFill>
                  <a:srgbClr val="000000"/>
                </a:solidFill>
                <a:latin typeface="Helvetica World"/>
              </a:rPr>
              <a:t>We decided to choose </a:t>
            </a:r>
            <a:r>
              <a:rPr lang="en-US" sz="3699">
                <a:solidFill>
                  <a:srgbClr val="FF3131"/>
                </a:solidFill>
                <a:latin typeface="Helvetica World Bold"/>
              </a:rPr>
              <a:t>StdDeathRate</a:t>
            </a:r>
            <a:r>
              <a:rPr lang="en-US" sz="3699">
                <a:solidFill>
                  <a:srgbClr val="FF3131"/>
                </a:solidFill>
                <a:latin typeface="Helvetica World"/>
              </a:rPr>
              <a:t> </a:t>
            </a:r>
            <a:r>
              <a:rPr lang="en-US" sz="3699">
                <a:solidFill>
                  <a:srgbClr val="000000"/>
                </a:solidFill>
                <a:latin typeface="Helvetica World"/>
              </a:rPr>
              <a:t>as our target variable as it shows the percentage of death that is caused by suicide. So if we can predict this data we can reduce the amount of suicide to reach our </a:t>
            </a:r>
            <a:r>
              <a:rPr lang="en-US" sz="3699">
                <a:solidFill>
                  <a:srgbClr val="000000"/>
                </a:solidFill>
                <a:latin typeface="Helvetica World Bold"/>
              </a:rPr>
              <a:t>ultimate goal</a:t>
            </a:r>
            <a:r>
              <a:rPr lang="en-US" sz="3699">
                <a:solidFill>
                  <a:srgbClr val="000000"/>
                </a:solidFill>
                <a:latin typeface="Helvetica World"/>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8383391" y="0"/>
            <a:ext cx="9904609" cy="10287000"/>
          </a:xfrm>
          <a:prstGeom prst="rect">
            <a:avLst/>
          </a:prstGeom>
          <a:solidFill>
            <a:srgbClr val="141312">
              <a:alpha val="83922"/>
            </a:srgbClr>
          </a:solidFill>
        </p:spPr>
      </p:sp>
      <p:sp>
        <p:nvSpPr>
          <p:cNvPr name="Freeform 3" id="3"/>
          <p:cNvSpPr/>
          <p:nvPr/>
        </p:nvSpPr>
        <p:spPr>
          <a:xfrm flipH="false" flipV="false" rot="0">
            <a:off x="11443280" y="2652077"/>
            <a:ext cx="4258525" cy="4114800"/>
          </a:xfrm>
          <a:custGeom>
            <a:avLst/>
            <a:gdLst/>
            <a:ahLst/>
            <a:cxnLst/>
            <a:rect r="r" b="b" t="t" l="l"/>
            <a:pathLst>
              <a:path h="4114800" w="4258525">
                <a:moveTo>
                  <a:pt x="0" y="0"/>
                </a:moveTo>
                <a:lnTo>
                  <a:pt x="4258525" y="0"/>
                </a:lnTo>
                <a:lnTo>
                  <a:pt x="425852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4585652"/>
            <a:ext cx="8243742" cy="1201737"/>
          </a:xfrm>
          <a:prstGeom prst="rect">
            <a:avLst/>
          </a:prstGeom>
        </p:spPr>
        <p:txBody>
          <a:bodyPr anchor="t" rtlCol="false" tIns="0" lIns="0" bIns="0" rIns="0">
            <a:spAutoFit/>
          </a:bodyPr>
          <a:lstStyle/>
          <a:p>
            <a:pPr algn="ctr">
              <a:lnSpc>
                <a:spcPts val="9100"/>
              </a:lnSpc>
            </a:pPr>
            <a:r>
              <a:rPr lang="en-US" sz="6500">
                <a:solidFill>
                  <a:srgbClr val="141312"/>
                </a:solidFill>
                <a:latin typeface="Helvetica World Bold"/>
              </a:rPr>
              <a:t>Exploratory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grpSp>
        <p:nvGrpSpPr>
          <p:cNvPr name="Group 2" id="2"/>
          <p:cNvGrpSpPr/>
          <p:nvPr/>
        </p:nvGrpSpPr>
        <p:grpSpPr>
          <a:xfrm rot="0">
            <a:off x="330402" y="2225519"/>
            <a:ext cx="17627196" cy="7032781"/>
            <a:chOff x="0" y="0"/>
            <a:chExt cx="23502928" cy="9377041"/>
          </a:xfrm>
        </p:grpSpPr>
        <p:sp>
          <p:nvSpPr>
            <p:cNvPr name="Freeform 3" id="3"/>
            <p:cNvSpPr/>
            <p:nvPr/>
          </p:nvSpPr>
          <p:spPr>
            <a:xfrm flipH="false" flipV="false" rot="0">
              <a:off x="0" y="0"/>
              <a:ext cx="23502928" cy="9377041"/>
            </a:xfrm>
            <a:custGeom>
              <a:avLst/>
              <a:gdLst/>
              <a:ahLst/>
              <a:cxnLst/>
              <a:rect r="r" b="b" t="t" l="l"/>
              <a:pathLst>
                <a:path h="9377041" w="23502928">
                  <a:moveTo>
                    <a:pt x="0" y="0"/>
                  </a:moveTo>
                  <a:lnTo>
                    <a:pt x="23502928" y="0"/>
                  </a:lnTo>
                  <a:lnTo>
                    <a:pt x="23502928" y="9377041"/>
                  </a:lnTo>
                  <a:lnTo>
                    <a:pt x="0" y="9377041"/>
                  </a:lnTo>
                  <a:lnTo>
                    <a:pt x="0" y="0"/>
                  </a:lnTo>
                  <a:close/>
                </a:path>
              </a:pathLst>
            </a:custGeom>
            <a:blipFill>
              <a:blip r:embed="rId2"/>
              <a:stretch>
                <a:fillRect l="0" t="0" r="0" b="-969"/>
              </a:stretch>
            </a:blipFill>
          </p:spPr>
        </p:sp>
        <p:pic>
          <p:nvPicPr>
            <p:cNvPr name="Picture 4" id="4"/>
            <p:cNvPicPr>
              <a:picLocks noChangeAspect="true"/>
            </p:cNvPicPr>
            <p:nvPr/>
          </p:nvPicPr>
          <p:blipFill>
            <a:blip r:embed="rId3"/>
            <a:srcRect l="0" t="0" r="0" b="0"/>
            <a:stretch>
              <a:fillRect/>
            </a:stretch>
          </p:blipFill>
          <p:spPr>
            <a:xfrm flipH="false" flipV="false" rot="0">
              <a:off x="6137479" y="1366312"/>
              <a:ext cx="1878520" cy="1136504"/>
            </a:xfrm>
            <a:prstGeom prst="rect">
              <a:avLst/>
            </a:prstGeom>
          </p:spPr>
        </p:pic>
      </p:grpSp>
      <p:sp>
        <p:nvSpPr>
          <p:cNvPr name="TextBox 5" id="5"/>
          <p:cNvSpPr txBox="true"/>
          <p:nvPr/>
        </p:nvSpPr>
        <p:spPr>
          <a:xfrm rot="0">
            <a:off x="2694198" y="375444"/>
            <a:ext cx="12899603" cy="1192213"/>
          </a:xfrm>
          <a:prstGeom prst="rect">
            <a:avLst/>
          </a:prstGeom>
        </p:spPr>
        <p:txBody>
          <a:bodyPr anchor="t" rtlCol="false" tIns="0" lIns="0" bIns="0" rIns="0">
            <a:spAutoFit/>
          </a:bodyPr>
          <a:lstStyle/>
          <a:p>
            <a:pPr algn="ctr">
              <a:lnSpc>
                <a:spcPts val="9099"/>
              </a:lnSpc>
              <a:spcBef>
                <a:spcPct val="0"/>
              </a:spcBef>
            </a:pPr>
            <a:r>
              <a:rPr lang="en-US" sz="6499">
                <a:solidFill>
                  <a:srgbClr val="000000"/>
                </a:solidFill>
                <a:latin typeface="Helvetica World Bold"/>
              </a:rPr>
              <a:t>Correlation for </a:t>
            </a:r>
            <a:r>
              <a:rPr lang="en-US" sz="6499">
                <a:solidFill>
                  <a:srgbClr val="3F97C8"/>
                </a:solidFill>
                <a:latin typeface="Helvetica World Bold"/>
              </a:rPr>
              <a:t>Male </a:t>
            </a:r>
            <a:r>
              <a:rPr lang="en-US" sz="6499">
                <a:solidFill>
                  <a:srgbClr val="000000"/>
                </a:solidFill>
                <a:latin typeface="Helvetica World Bold"/>
              </a:rPr>
              <a:t>and </a:t>
            </a:r>
            <a:r>
              <a:rPr lang="en-US" sz="6499">
                <a:solidFill>
                  <a:srgbClr val="F03AD4"/>
                </a:solidFill>
                <a:latin typeface="Helvetica World Bold"/>
              </a:rPr>
              <a:t>Female </a:t>
            </a:r>
          </a:p>
        </p:txBody>
      </p:sp>
      <p:sp>
        <p:nvSpPr>
          <p:cNvPr name="TextBox 6" id="6"/>
          <p:cNvSpPr txBox="true"/>
          <p:nvPr/>
        </p:nvSpPr>
        <p:spPr>
          <a:xfrm rot="0">
            <a:off x="4233118" y="9446072"/>
            <a:ext cx="9821764"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141312"/>
                </a:solidFill>
                <a:latin typeface="Helvetica World"/>
              </a:rPr>
              <a:t>Sex has a strong correlation with StdDeathRate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1189346" y="1970767"/>
            <a:ext cx="5042378" cy="3805128"/>
          </a:xfrm>
          <a:custGeom>
            <a:avLst/>
            <a:gdLst/>
            <a:ahLst/>
            <a:cxnLst/>
            <a:rect r="r" b="b" t="t" l="l"/>
            <a:pathLst>
              <a:path h="3805128" w="5042378">
                <a:moveTo>
                  <a:pt x="0" y="0"/>
                </a:moveTo>
                <a:lnTo>
                  <a:pt x="5042379" y="0"/>
                </a:lnTo>
                <a:lnTo>
                  <a:pt x="5042379" y="3805128"/>
                </a:lnTo>
                <a:lnTo>
                  <a:pt x="0" y="3805128"/>
                </a:lnTo>
                <a:lnTo>
                  <a:pt x="0" y="0"/>
                </a:lnTo>
                <a:close/>
              </a:path>
            </a:pathLst>
          </a:custGeom>
          <a:blipFill>
            <a:blip r:embed="rId2"/>
            <a:stretch>
              <a:fillRect l="0" t="0" r="0" b="0"/>
            </a:stretch>
          </a:blipFill>
        </p:spPr>
      </p:sp>
      <p:sp>
        <p:nvSpPr>
          <p:cNvPr name="Freeform 3" id="3"/>
          <p:cNvSpPr/>
          <p:nvPr/>
        </p:nvSpPr>
        <p:spPr>
          <a:xfrm flipH="false" flipV="false" rot="0">
            <a:off x="1189346" y="6044047"/>
            <a:ext cx="5726712" cy="3805128"/>
          </a:xfrm>
          <a:custGeom>
            <a:avLst/>
            <a:gdLst/>
            <a:ahLst/>
            <a:cxnLst/>
            <a:rect r="r" b="b" t="t" l="l"/>
            <a:pathLst>
              <a:path h="3805128" w="5726712">
                <a:moveTo>
                  <a:pt x="0" y="0"/>
                </a:moveTo>
                <a:lnTo>
                  <a:pt x="5726713" y="0"/>
                </a:lnTo>
                <a:lnTo>
                  <a:pt x="5726713" y="3805128"/>
                </a:lnTo>
                <a:lnTo>
                  <a:pt x="0" y="3805128"/>
                </a:lnTo>
                <a:lnTo>
                  <a:pt x="0" y="0"/>
                </a:lnTo>
                <a:close/>
              </a:path>
            </a:pathLst>
          </a:custGeom>
          <a:blipFill>
            <a:blip r:embed="rId3"/>
            <a:stretch>
              <a:fillRect l="-177" t="0" r="-562" b="0"/>
            </a:stretch>
          </a:blipFill>
        </p:spPr>
      </p:sp>
      <p:graphicFrame>
        <p:nvGraphicFramePr>
          <p:cNvPr name="Table 4" id="4"/>
          <p:cNvGraphicFramePr>
            <a:graphicFrameLocks noGrp="true"/>
          </p:cNvGraphicFramePr>
          <p:nvPr/>
        </p:nvGraphicFramePr>
        <p:xfrm>
          <a:off x="9541355" y="1470820"/>
          <a:ext cx="6785393" cy="8724900"/>
        </p:xfrm>
        <a:graphic>
          <a:graphicData uri="http://schemas.openxmlformats.org/drawingml/2006/table">
            <a:tbl>
              <a:tblPr/>
              <a:tblGrid>
                <a:gridCol w="3392696"/>
                <a:gridCol w="3392696"/>
              </a:tblGrid>
              <a:tr h="1090612">
                <a:tc gridSpan="2">
                  <a:txBody>
                    <a:bodyPr anchor="t" rtlCol="false"/>
                    <a:lstStyle/>
                    <a:p>
                      <a:pPr algn="ctr">
                        <a:lnSpc>
                          <a:spcPts val="3499"/>
                        </a:lnSpc>
                        <a:defRPr/>
                      </a:pPr>
                      <a:r>
                        <a:rPr lang="en-US" sz="2499">
                          <a:solidFill>
                            <a:srgbClr val="EBE7E4"/>
                          </a:solidFill>
                          <a:latin typeface="Helvetica World Bold"/>
                        </a:rPr>
                        <a:t>Total Count : 2366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588FE8"/>
                    </a:solidFill>
                  </a:tcPr>
                </a:tc>
                <a:tc hMerge="true">
                  <a:txBody>
                    <a:bodyPr anchor="t" rtlCol="false"/>
                    <a:lstStyle/>
                    <a:p>
                      <a:pPr algn="ctr">
                        <a:lnSpc>
                          <a:spcPts val="3499"/>
                        </a:lnSpc>
                        <a:defRPr/>
                      </a:pPr>
                      <a:r>
                        <a:rPr lang="en-US" sz="2499">
                          <a:solidFill>
                            <a:srgbClr val="EBE7E4"/>
                          </a:solidFill>
                          <a:latin typeface="Helvetica World Bold"/>
                        </a:rPr>
                        <a:t>Total Count : 2366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588FE8"/>
                    </a:solidFill>
                  </a:tcPr>
                </a:tc>
              </a:tr>
              <a:tr h="1090612">
                <a:tc>
                  <a:txBody>
                    <a:bodyPr anchor="t" rtlCol="false"/>
                    <a:lstStyle/>
                    <a:p>
                      <a:pPr algn="ctr">
                        <a:lnSpc>
                          <a:spcPts val="3499"/>
                        </a:lnSpc>
                        <a:defRPr/>
                      </a:pPr>
                      <a:r>
                        <a:rPr lang="en-US" sz="2499">
                          <a:solidFill>
                            <a:srgbClr val="141312"/>
                          </a:solidFill>
                          <a:latin typeface="Helvetica World Bold"/>
                        </a:rPr>
                        <a:t>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15.386219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STD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12.341733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MIN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7.099932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12.882924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20.425168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MAX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78.310807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3795229" y="11908"/>
            <a:ext cx="10697542" cy="1192213"/>
          </a:xfrm>
          <a:prstGeom prst="rect">
            <a:avLst/>
          </a:prstGeom>
        </p:spPr>
        <p:txBody>
          <a:bodyPr anchor="t" rtlCol="false" tIns="0" lIns="0" bIns="0" rIns="0">
            <a:spAutoFit/>
          </a:bodyPr>
          <a:lstStyle/>
          <a:p>
            <a:pPr algn="ctr">
              <a:lnSpc>
                <a:spcPts val="9099"/>
              </a:lnSpc>
              <a:spcBef>
                <a:spcPct val="0"/>
              </a:spcBef>
            </a:pPr>
            <a:r>
              <a:rPr lang="en-US" sz="6499">
                <a:solidFill>
                  <a:srgbClr val="000000"/>
                </a:solidFill>
                <a:latin typeface="Helvetica World Bold"/>
              </a:rPr>
              <a:t>Standard Death Rate(</a:t>
            </a:r>
            <a:r>
              <a:rPr lang="en-US" sz="6499">
                <a:solidFill>
                  <a:srgbClr val="588FE8"/>
                </a:solidFill>
                <a:latin typeface="Helvetica World Bold"/>
              </a:rPr>
              <a:t>Male</a:t>
            </a:r>
            <a:r>
              <a:rPr lang="en-US" sz="6499">
                <a:solidFill>
                  <a:srgbClr val="000000"/>
                </a:solidFill>
                <a:latin typeface="Helvetica World Bold"/>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541355" y="1470820"/>
          <a:ext cx="6785393" cy="8724900"/>
        </p:xfrm>
        <a:graphic>
          <a:graphicData uri="http://schemas.openxmlformats.org/drawingml/2006/table">
            <a:tbl>
              <a:tblPr/>
              <a:tblGrid>
                <a:gridCol w="3392696"/>
                <a:gridCol w="3392696"/>
              </a:tblGrid>
              <a:tr h="1090612">
                <a:tc gridSpan="2">
                  <a:txBody>
                    <a:bodyPr anchor="t" rtlCol="false"/>
                    <a:lstStyle/>
                    <a:p>
                      <a:pPr algn="ctr">
                        <a:lnSpc>
                          <a:spcPts val="3499"/>
                        </a:lnSpc>
                        <a:defRPr/>
                      </a:pPr>
                      <a:r>
                        <a:rPr lang="en-US" sz="2499">
                          <a:solidFill>
                            <a:srgbClr val="EBE7E4"/>
                          </a:solidFill>
                          <a:latin typeface="Helvetica World Bold"/>
                        </a:rPr>
                        <a:t>Total Count : 2366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03AD4"/>
                    </a:solidFill>
                  </a:tcPr>
                </a:tc>
                <a:tc hMerge="true">
                  <a:txBody>
                    <a:bodyPr anchor="t" rtlCol="false"/>
                    <a:lstStyle/>
                    <a:p>
                      <a:pPr algn="ctr">
                        <a:lnSpc>
                          <a:spcPts val="3499"/>
                        </a:lnSpc>
                        <a:defRPr/>
                      </a:pPr>
                      <a:r>
                        <a:rPr lang="en-US" sz="2499">
                          <a:solidFill>
                            <a:srgbClr val="EBE7E4"/>
                          </a:solidFill>
                          <a:latin typeface="Helvetica World Bold"/>
                        </a:rPr>
                        <a:t>Total Count : 2366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03AD4"/>
                    </a:solidFill>
                  </a:tcPr>
                </a:tc>
              </a:tr>
              <a:tr h="1090612">
                <a:tc>
                  <a:txBody>
                    <a:bodyPr anchor="t" rtlCol="false"/>
                    <a:lstStyle/>
                    <a:p>
                      <a:pPr algn="ctr">
                        <a:lnSpc>
                          <a:spcPts val="3499"/>
                        </a:lnSpc>
                        <a:defRPr/>
                      </a:pPr>
                      <a:r>
                        <a:rPr lang="en-US" sz="2499">
                          <a:solidFill>
                            <a:srgbClr val="141312"/>
                          </a:solidFill>
                          <a:latin typeface="Helvetica World Bold"/>
                        </a:rPr>
                        <a:t>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4.058674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STD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3.075686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MIN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1.655984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3.615216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5.781007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MAX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18.502994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557397" y="1470820"/>
            <a:ext cx="4990610" cy="3805128"/>
          </a:xfrm>
          <a:custGeom>
            <a:avLst/>
            <a:gdLst/>
            <a:ahLst/>
            <a:cxnLst/>
            <a:rect r="r" b="b" t="t" l="l"/>
            <a:pathLst>
              <a:path h="3805128" w="4990610">
                <a:moveTo>
                  <a:pt x="0" y="0"/>
                </a:moveTo>
                <a:lnTo>
                  <a:pt x="4990610" y="0"/>
                </a:lnTo>
                <a:lnTo>
                  <a:pt x="4990610" y="3805128"/>
                </a:lnTo>
                <a:lnTo>
                  <a:pt x="0" y="3805128"/>
                </a:lnTo>
                <a:lnTo>
                  <a:pt x="0" y="0"/>
                </a:lnTo>
                <a:close/>
              </a:path>
            </a:pathLst>
          </a:custGeom>
          <a:blipFill>
            <a:blip r:embed="rId2"/>
            <a:stretch>
              <a:fillRect l="-2168" t="0" r="-2168" b="0"/>
            </a:stretch>
          </a:blipFill>
        </p:spPr>
      </p:sp>
      <p:sp>
        <p:nvSpPr>
          <p:cNvPr name="Freeform 4" id="4"/>
          <p:cNvSpPr/>
          <p:nvPr/>
        </p:nvSpPr>
        <p:spPr>
          <a:xfrm flipH="false" flipV="false" rot="0">
            <a:off x="1557397" y="6044047"/>
            <a:ext cx="4990610" cy="3353312"/>
          </a:xfrm>
          <a:custGeom>
            <a:avLst/>
            <a:gdLst/>
            <a:ahLst/>
            <a:cxnLst/>
            <a:rect r="r" b="b" t="t" l="l"/>
            <a:pathLst>
              <a:path h="3353312" w="4990610">
                <a:moveTo>
                  <a:pt x="0" y="0"/>
                </a:moveTo>
                <a:lnTo>
                  <a:pt x="4990610" y="0"/>
                </a:lnTo>
                <a:lnTo>
                  <a:pt x="4990610" y="3353312"/>
                </a:lnTo>
                <a:lnTo>
                  <a:pt x="0" y="3353312"/>
                </a:lnTo>
                <a:lnTo>
                  <a:pt x="0" y="0"/>
                </a:lnTo>
                <a:close/>
              </a:path>
            </a:pathLst>
          </a:custGeom>
          <a:blipFill>
            <a:blip r:embed="rId3"/>
            <a:stretch>
              <a:fillRect l="0" t="0" r="0" b="0"/>
            </a:stretch>
          </a:blipFill>
        </p:spPr>
      </p:sp>
      <p:sp>
        <p:nvSpPr>
          <p:cNvPr name="TextBox 5" id="5"/>
          <p:cNvSpPr txBox="true"/>
          <p:nvPr/>
        </p:nvSpPr>
        <p:spPr>
          <a:xfrm rot="0">
            <a:off x="3288357" y="11908"/>
            <a:ext cx="11711285" cy="1192213"/>
          </a:xfrm>
          <a:prstGeom prst="rect">
            <a:avLst/>
          </a:prstGeom>
        </p:spPr>
        <p:txBody>
          <a:bodyPr anchor="t" rtlCol="false" tIns="0" lIns="0" bIns="0" rIns="0">
            <a:spAutoFit/>
          </a:bodyPr>
          <a:lstStyle/>
          <a:p>
            <a:pPr algn="ctr">
              <a:lnSpc>
                <a:spcPts val="9099"/>
              </a:lnSpc>
              <a:spcBef>
                <a:spcPct val="0"/>
              </a:spcBef>
            </a:pPr>
            <a:r>
              <a:rPr lang="en-US" sz="6499">
                <a:solidFill>
                  <a:srgbClr val="000000"/>
                </a:solidFill>
                <a:latin typeface="Helvetica World Bold"/>
              </a:rPr>
              <a:t>Standard Death Rate(</a:t>
            </a:r>
            <a:r>
              <a:rPr lang="en-US" sz="6499">
                <a:solidFill>
                  <a:srgbClr val="F03AD4"/>
                </a:solidFill>
                <a:latin typeface="Helvetica World Bold"/>
              </a:rPr>
              <a:t>Female</a:t>
            </a:r>
            <a:r>
              <a:rPr lang="en-US" sz="6499">
                <a:solidFill>
                  <a:srgbClr val="000000"/>
                </a:solidFill>
                <a:latin typeface="Helvetica World Bold"/>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473907" y="533400"/>
          <a:ext cx="6785393" cy="8724900"/>
        </p:xfrm>
        <a:graphic>
          <a:graphicData uri="http://schemas.openxmlformats.org/drawingml/2006/table">
            <a:tbl>
              <a:tblPr/>
              <a:tblGrid>
                <a:gridCol w="3392696"/>
                <a:gridCol w="3392696"/>
              </a:tblGrid>
              <a:tr h="1090612">
                <a:tc gridSpan="2">
                  <a:txBody>
                    <a:bodyPr anchor="t" rtlCol="false"/>
                    <a:lstStyle/>
                    <a:p>
                      <a:pPr algn="ctr">
                        <a:lnSpc>
                          <a:spcPts val="3499"/>
                        </a:lnSpc>
                        <a:defRPr/>
                      </a:pPr>
                      <a:r>
                        <a:rPr lang="en-US" sz="2499">
                          <a:solidFill>
                            <a:srgbClr val="EBE7E4"/>
                          </a:solidFill>
                          <a:latin typeface="Helvetica World Bold"/>
                        </a:rPr>
                        <a:t>Total Count : 2366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03AD4"/>
                    </a:solidFill>
                  </a:tcPr>
                </a:tc>
                <a:tc hMerge="true">
                  <a:txBody>
                    <a:bodyPr anchor="t" rtlCol="false"/>
                    <a:lstStyle/>
                    <a:p>
                      <a:pPr algn="ctr">
                        <a:lnSpc>
                          <a:spcPts val="3499"/>
                        </a:lnSpc>
                        <a:defRPr/>
                      </a:pPr>
                      <a:r>
                        <a:rPr lang="en-US" sz="2499">
                          <a:solidFill>
                            <a:srgbClr val="EBE7E4"/>
                          </a:solidFill>
                          <a:latin typeface="Helvetica World Bold"/>
                        </a:rPr>
                        <a:t>Total Count : 2366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03AD4"/>
                    </a:solidFill>
                  </a:tcPr>
                </a:tc>
              </a:tr>
              <a:tr h="1090612">
                <a:tc>
                  <a:txBody>
                    <a:bodyPr anchor="t" rtlCol="false"/>
                    <a:lstStyle/>
                    <a:p>
                      <a:pPr algn="ctr">
                        <a:lnSpc>
                          <a:spcPts val="3499"/>
                        </a:lnSpc>
                        <a:defRPr/>
                      </a:pPr>
                      <a:r>
                        <a:rPr lang="en-US" sz="2499">
                          <a:solidFill>
                            <a:srgbClr val="141312"/>
                          </a:solidFill>
                          <a:latin typeface="Helvetica World Bold"/>
                        </a:rPr>
                        <a:t>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4.058674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STD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3.075686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MIN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1.655984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3.615216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5.781007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MAX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18.502994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578787" y="533400"/>
          <a:ext cx="6785393" cy="8724900"/>
        </p:xfrm>
        <a:graphic>
          <a:graphicData uri="http://schemas.openxmlformats.org/drawingml/2006/table">
            <a:tbl>
              <a:tblPr/>
              <a:tblGrid>
                <a:gridCol w="3392696"/>
                <a:gridCol w="3392696"/>
              </a:tblGrid>
              <a:tr h="1090612">
                <a:tc gridSpan="2">
                  <a:txBody>
                    <a:bodyPr anchor="t" rtlCol="false"/>
                    <a:lstStyle/>
                    <a:p>
                      <a:pPr algn="ctr">
                        <a:lnSpc>
                          <a:spcPts val="3499"/>
                        </a:lnSpc>
                        <a:defRPr/>
                      </a:pPr>
                      <a:r>
                        <a:rPr lang="en-US" sz="2499">
                          <a:solidFill>
                            <a:srgbClr val="EBE7E4"/>
                          </a:solidFill>
                          <a:latin typeface="Helvetica World Bold"/>
                        </a:rPr>
                        <a:t>Total Count : 2366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588FE8"/>
                    </a:solidFill>
                  </a:tcPr>
                </a:tc>
                <a:tc hMerge="true">
                  <a:txBody>
                    <a:bodyPr anchor="t" rtlCol="false"/>
                    <a:lstStyle/>
                    <a:p>
                      <a:pPr algn="ctr">
                        <a:lnSpc>
                          <a:spcPts val="3499"/>
                        </a:lnSpc>
                        <a:defRPr/>
                      </a:pPr>
                      <a:r>
                        <a:rPr lang="en-US" sz="2499">
                          <a:solidFill>
                            <a:srgbClr val="EBE7E4"/>
                          </a:solidFill>
                          <a:latin typeface="Helvetica World Bold"/>
                        </a:rPr>
                        <a:t>Total Count : 2366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588FE8"/>
                    </a:solidFill>
                  </a:tcPr>
                </a:tc>
              </a:tr>
              <a:tr h="1090612">
                <a:tc>
                  <a:txBody>
                    <a:bodyPr anchor="t" rtlCol="false"/>
                    <a:lstStyle/>
                    <a:p>
                      <a:pPr algn="ctr">
                        <a:lnSpc>
                          <a:spcPts val="3499"/>
                        </a:lnSpc>
                        <a:defRPr/>
                      </a:pPr>
                      <a:r>
                        <a:rPr lang="en-US" sz="2499">
                          <a:solidFill>
                            <a:srgbClr val="141312"/>
                          </a:solidFill>
                          <a:latin typeface="Helvetica World Bold"/>
                        </a:rPr>
                        <a:t>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15.386219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STD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12.341733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MIN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7.099932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12.882924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20.425168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0612">
                <a:tc>
                  <a:txBody>
                    <a:bodyPr anchor="t" rtlCol="false"/>
                    <a:lstStyle/>
                    <a:p>
                      <a:pPr algn="ctr">
                        <a:lnSpc>
                          <a:spcPts val="3499"/>
                        </a:lnSpc>
                        <a:defRPr/>
                      </a:pPr>
                      <a:r>
                        <a:rPr lang="en-US" sz="2499">
                          <a:solidFill>
                            <a:srgbClr val="141312"/>
                          </a:solidFill>
                          <a:latin typeface="Helvetica World Bold"/>
                        </a:rPr>
                        <a:t>MAX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141312"/>
                          </a:solidFill>
                          <a:latin typeface="Helvetica World Bold"/>
                        </a:rPr>
                        <a:t>78.310807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8384371" y="3415297"/>
            <a:ext cx="1069345" cy="2665831"/>
          </a:xfrm>
          <a:prstGeom prst="rect">
            <a:avLst/>
          </a:prstGeom>
        </p:spPr>
        <p:txBody>
          <a:bodyPr anchor="t" rtlCol="false" tIns="0" lIns="0" bIns="0" rIns="0">
            <a:spAutoFit/>
          </a:bodyPr>
          <a:lstStyle/>
          <a:p>
            <a:pPr algn="ctr">
              <a:lnSpc>
                <a:spcPts val="21885"/>
              </a:lnSpc>
            </a:pPr>
            <a:r>
              <a:rPr lang="en-US" sz="15632">
                <a:solidFill>
                  <a:srgbClr val="000000"/>
                </a:solidFill>
                <a:latin typeface="Canva Sans Bold"/>
              </a:rPr>
              <a:t>&gt;</a:t>
            </a:r>
          </a:p>
        </p:txBody>
      </p:sp>
      <p:pic>
        <p:nvPicPr>
          <p:cNvPr name="Picture 5" id="5"/>
          <p:cNvPicPr>
            <a:picLocks noChangeAspect="true"/>
          </p:cNvPicPr>
          <p:nvPr/>
        </p:nvPicPr>
        <p:blipFill>
          <a:blip r:embed="rId2"/>
          <a:srcRect l="0" t="0" r="0" b="0"/>
          <a:stretch>
            <a:fillRect/>
          </a:stretch>
        </p:blipFill>
        <p:spPr>
          <a:xfrm flipH="false" flipV="false" rot="0">
            <a:off x="4627661" y="1564564"/>
            <a:ext cx="2059691" cy="1246113"/>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4627661" y="5841618"/>
            <a:ext cx="2059691" cy="1246113"/>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0">
            <a:off x="14576115" y="5841618"/>
            <a:ext cx="2059691" cy="1246113"/>
          </a:xfrm>
          <a:prstGeom prst="rect">
            <a:avLst/>
          </a:prstGeom>
        </p:spPr>
      </p:pic>
      <p:pic>
        <p:nvPicPr>
          <p:cNvPr name="Picture 8" id="8"/>
          <p:cNvPicPr>
            <a:picLocks noChangeAspect="true"/>
          </p:cNvPicPr>
          <p:nvPr/>
        </p:nvPicPr>
        <p:blipFill>
          <a:blip r:embed="rId2"/>
          <a:srcRect l="0" t="0" r="0" b="0"/>
          <a:stretch>
            <a:fillRect/>
          </a:stretch>
        </p:blipFill>
        <p:spPr>
          <a:xfrm flipH="false" flipV="false" rot="0">
            <a:off x="14576115" y="1564564"/>
            <a:ext cx="2059691" cy="1246113"/>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1010128" y="1725395"/>
            <a:ext cx="16267743" cy="7697524"/>
          </a:xfrm>
          <a:custGeom>
            <a:avLst/>
            <a:gdLst/>
            <a:ahLst/>
            <a:cxnLst/>
            <a:rect r="r" b="b" t="t" l="l"/>
            <a:pathLst>
              <a:path h="7697524" w="16267743">
                <a:moveTo>
                  <a:pt x="0" y="0"/>
                </a:moveTo>
                <a:lnTo>
                  <a:pt x="16267744" y="0"/>
                </a:lnTo>
                <a:lnTo>
                  <a:pt x="16267744" y="7697523"/>
                </a:lnTo>
                <a:lnTo>
                  <a:pt x="0" y="7697523"/>
                </a:lnTo>
                <a:lnTo>
                  <a:pt x="0" y="0"/>
                </a:lnTo>
                <a:close/>
              </a:path>
            </a:pathLst>
          </a:custGeom>
          <a:blipFill>
            <a:blip r:embed="rId2"/>
            <a:stretch>
              <a:fillRect l="0" t="-399" r="0" b="-399"/>
            </a:stretch>
          </a:blipFill>
        </p:spPr>
      </p:sp>
      <p:pic>
        <p:nvPicPr>
          <p:cNvPr name="Picture 3" id="3"/>
          <p:cNvPicPr>
            <a:picLocks noChangeAspect="true"/>
          </p:cNvPicPr>
          <p:nvPr/>
        </p:nvPicPr>
        <p:blipFill>
          <a:blip r:embed="rId3"/>
          <a:srcRect l="0" t="0" r="0" b="0"/>
          <a:stretch>
            <a:fillRect/>
          </a:stretch>
        </p:blipFill>
        <p:spPr>
          <a:xfrm flipH="false" flipV="false" rot="0">
            <a:off x="5813772" y="6091681"/>
            <a:ext cx="1660360" cy="1004518"/>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3872087" y="5365947"/>
            <a:ext cx="1423657" cy="861313"/>
          </a:xfrm>
          <a:prstGeom prst="rect">
            <a:avLst/>
          </a:prstGeom>
        </p:spPr>
      </p:pic>
      <p:sp>
        <p:nvSpPr>
          <p:cNvPr name="TextBox 5" id="5"/>
          <p:cNvSpPr txBox="true"/>
          <p:nvPr/>
        </p:nvSpPr>
        <p:spPr>
          <a:xfrm rot="0">
            <a:off x="241849" y="640901"/>
            <a:ext cx="17804303" cy="711254"/>
          </a:xfrm>
          <a:prstGeom prst="rect">
            <a:avLst/>
          </a:prstGeom>
        </p:spPr>
        <p:txBody>
          <a:bodyPr anchor="t" rtlCol="false" tIns="0" lIns="0" bIns="0" rIns="0">
            <a:spAutoFit/>
          </a:bodyPr>
          <a:lstStyle/>
          <a:p>
            <a:pPr algn="ctr">
              <a:lnSpc>
                <a:spcPts val="5422"/>
              </a:lnSpc>
              <a:spcBef>
                <a:spcPct val="0"/>
              </a:spcBef>
            </a:pPr>
            <a:r>
              <a:rPr lang="en-US" sz="3872">
                <a:solidFill>
                  <a:srgbClr val="000000"/>
                </a:solidFill>
                <a:latin typeface="Helvetica World Bold"/>
              </a:rPr>
              <a:t>Correlation for </a:t>
            </a:r>
            <a:r>
              <a:rPr lang="en-US" sz="3872">
                <a:solidFill>
                  <a:srgbClr val="588FE8"/>
                </a:solidFill>
                <a:latin typeface="Helvetica World Bold"/>
              </a:rPr>
              <a:t>Male </a:t>
            </a:r>
            <a:r>
              <a:rPr lang="en-US" sz="3872">
                <a:solidFill>
                  <a:srgbClr val="000000"/>
                </a:solidFill>
                <a:latin typeface="Helvetica World Bold"/>
              </a:rPr>
              <a:t>and </a:t>
            </a:r>
            <a:r>
              <a:rPr lang="en-US" sz="3872">
                <a:solidFill>
                  <a:srgbClr val="F03AD4"/>
                </a:solidFill>
                <a:latin typeface="Helvetica World Bold"/>
              </a:rPr>
              <a:t>Female </a:t>
            </a:r>
            <a:r>
              <a:rPr lang="en-US" sz="3872">
                <a:solidFill>
                  <a:srgbClr val="000000"/>
                </a:solidFill>
                <a:latin typeface="Helvetica World Bold"/>
              </a:rPr>
              <a:t>StdDeathRate Vs All Other Factors </a:t>
            </a:r>
          </a:p>
        </p:txBody>
      </p:sp>
      <p:pic>
        <p:nvPicPr>
          <p:cNvPr name="Picture 6" id="6"/>
          <p:cNvPicPr>
            <a:picLocks noChangeAspect="true"/>
          </p:cNvPicPr>
          <p:nvPr/>
        </p:nvPicPr>
        <p:blipFill>
          <a:blip r:embed="rId3"/>
          <a:srcRect l="0" t="0" r="0" b="0"/>
          <a:stretch>
            <a:fillRect/>
          </a:stretch>
        </p:blipFill>
        <p:spPr>
          <a:xfrm flipH="false" flipV="false" rot="0">
            <a:off x="5813772" y="7769339"/>
            <a:ext cx="1660360" cy="1004518"/>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3872087" y="7840942"/>
            <a:ext cx="1423657" cy="861313"/>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1432048" y="3608804"/>
            <a:ext cx="15423905" cy="4876165"/>
          </a:xfrm>
          <a:prstGeom prst="rect">
            <a:avLst/>
          </a:prstGeom>
        </p:spPr>
        <p:txBody>
          <a:bodyPr anchor="t" rtlCol="false" tIns="0" lIns="0" bIns="0" rIns="0">
            <a:spAutoFit/>
          </a:bodyPr>
          <a:lstStyle/>
          <a:p>
            <a:pPr>
              <a:lnSpc>
                <a:spcPts val="4759"/>
              </a:lnSpc>
            </a:pPr>
            <a:r>
              <a:rPr lang="en-US" sz="3399">
                <a:solidFill>
                  <a:srgbClr val="428DFF"/>
                </a:solidFill>
                <a:latin typeface="Helvetica World Bold"/>
              </a:rPr>
              <a:t>Males:</a:t>
            </a:r>
          </a:p>
          <a:p>
            <a:pPr>
              <a:lnSpc>
                <a:spcPts val="4759"/>
              </a:lnSpc>
            </a:pPr>
            <a:r>
              <a:rPr lang="en-US" sz="3399">
                <a:solidFill>
                  <a:srgbClr val="000000"/>
                </a:solidFill>
                <a:latin typeface="Helvetica World"/>
              </a:rPr>
              <a:t>Correlation between StdDeathRate and InflationRate, Population and GDPPerCapita is low. Can Explore GNIPerCapita for Males.</a:t>
            </a:r>
          </a:p>
          <a:p>
            <a:pPr>
              <a:lnSpc>
                <a:spcPts val="4759"/>
              </a:lnSpc>
            </a:pPr>
          </a:p>
          <a:p>
            <a:pPr>
              <a:lnSpc>
                <a:spcPts val="4759"/>
              </a:lnSpc>
            </a:pPr>
            <a:r>
              <a:rPr lang="en-US" sz="3399">
                <a:solidFill>
                  <a:srgbClr val="F03AD4"/>
                </a:solidFill>
                <a:latin typeface="Helvetica World Bold"/>
              </a:rPr>
              <a:t>Females:</a:t>
            </a:r>
          </a:p>
          <a:p>
            <a:pPr>
              <a:lnSpc>
                <a:spcPts val="4759"/>
              </a:lnSpc>
            </a:pPr>
            <a:r>
              <a:rPr lang="en-US" sz="3399">
                <a:solidFill>
                  <a:srgbClr val="000000"/>
                </a:solidFill>
                <a:latin typeface="Helvetica World"/>
              </a:rPr>
              <a:t>Correlation between StdDeathRate and InflationRate, Population and GNIPerCapita is low. Can Explore GDPPerCapita for Females.</a:t>
            </a:r>
          </a:p>
          <a:p>
            <a:pPr marL="0" indent="0" lvl="0">
              <a:lnSpc>
                <a:spcPts val="4759"/>
              </a:lnSpc>
              <a:spcBef>
                <a:spcPct val="0"/>
              </a:spcBef>
            </a:pPr>
          </a:p>
        </p:txBody>
      </p:sp>
      <p:sp>
        <p:nvSpPr>
          <p:cNvPr name="Freeform 3" id="3"/>
          <p:cNvSpPr/>
          <p:nvPr/>
        </p:nvSpPr>
        <p:spPr>
          <a:xfrm flipH="false" flipV="false" rot="0">
            <a:off x="7086600" y="437016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41849" y="697005"/>
            <a:ext cx="17804303" cy="2284151"/>
          </a:xfrm>
          <a:prstGeom prst="rect">
            <a:avLst/>
          </a:prstGeom>
        </p:spPr>
        <p:txBody>
          <a:bodyPr anchor="t" rtlCol="false" tIns="0" lIns="0" bIns="0" rIns="0">
            <a:spAutoFit/>
          </a:bodyPr>
          <a:lstStyle/>
          <a:p>
            <a:pPr algn="ctr">
              <a:lnSpc>
                <a:spcPts val="8501"/>
              </a:lnSpc>
              <a:spcBef>
                <a:spcPct val="0"/>
              </a:spcBef>
            </a:pPr>
            <a:r>
              <a:rPr lang="en-US" sz="6072">
                <a:solidFill>
                  <a:srgbClr val="000000"/>
                </a:solidFill>
                <a:latin typeface="Helvetica World Bold"/>
              </a:rPr>
              <a:t>Correlation for </a:t>
            </a:r>
            <a:r>
              <a:rPr lang="en-US" sz="6072">
                <a:solidFill>
                  <a:srgbClr val="F03AD4"/>
                </a:solidFill>
                <a:latin typeface="Helvetica World Bold"/>
              </a:rPr>
              <a:t>Female</a:t>
            </a:r>
            <a:r>
              <a:rPr lang="en-US" sz="6072">
                <a:solidFill>
                  <a:srgbClr val="000000"/>
                </a:solidFill>
                <a:latin typeface="Helvetica World Bold"/>
              </a:rPr>
              <a:t> &amp; </a:t>
            </a:r>
            <a:r>
              <a:rPr lang="en-US" sz="6072">
                <a:solidFill>
                  <a:srgbClr val="428DFF"/>
                </a:solidFill>
                <a:latin typeface="Helvetica World Bold"/>
              </a:rPr>
              <a:t>Male</a:t>
            </a:r>
            <a:r>
              <a:rPr lang="en-US" sz="6072">
                <a:solidFill>
                  <a:srgbClr val="000000"/>
                </a:solidFill>
                <a:latin typeface="Helvetica World Bold"/>
              </a:rPr>
              <a:t> StdDeathRate Vs All Other Factors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8383391" y="0"/>
            <a:ext cx="9904609" cy="10287000"/>
          </a:xfrm>
          <a:prstGeom prst="rect">
            <a:avLst/>
          </a:prstGeom>
          <a:solidFill>
            <a:srgbClr val="141312">
              <a:alpha val="83922"/>
            </a:srgbClr>
          </a:solidFill>
        </p:spPr>
      </p:sp>
      <p:sp>
        <p:nvSpPr>
          <p:cNvPr name="TextBox 3" id="3"/>
          <p:cNvSpPr txBox="true"/>
          <p:nvPr/>
        </p:nvSpPr>
        <p:spPr>
          <a:xfrm rot="0">
            <a:off x="1943106" y="4442123"/>
            <a:ext cx="3767217" cy="1269404"/>
          </a:xfrm>
          <a:prstGeom prst="rect">
            <a:avLst/>
          </a:prstGeom>
        </p:spPr>
        <p:txBody>
          <a:bodyPr anchor="t" rtlCol="false" tIns="0" lIns="0" bIns="0" rIns="0">
            <a:spAutoFit/>
          </a:bodyPr>
          <a:lstStyle/>
          <a:p>
            <a:pPr algn="ctr">
              <a:lnSpc>
                <a:spcPts val="9527"/>
              </a:lnSpc>
            </a:pPr>
            <a:r>
              <a:rPr lang="en-US" sz="6805">
                <a:solidFill>
                  <a:srgbClr val="141312"/>
                </a:solidFill>
                <a:latin typeface="Helvetica World Bold"/>
              </a:rPr>
              <a:t>Contents</a:t>
            </a:r>
          </a:p>
        </p:txBody>
      </p:sp>
      <p:sp>
        <p:nvSpPr>
          <p:cNvPr name="TextBox 4" id="4"/>
          <p:cNvSpPr txBox="true"/>
          <p:nvPr/>
        </p:nvSpPr>
        <p:spPr>
          <a:xfrm rot="0">
            <a:off x="10122831" y="1795883"/>
            <a:ext cx="6425729" cy="1008063"/>
          </a:xfrm>
          <a:prstGeom prst="rect">
            <a:avLst/>
          </a:prstGeom>
        </p:spPr>
        <p:txBody>
          <a:bodyPr anchor="t" rtlCol="false" tIns="0" lIns="0" bIns="0" rIns="0">
            <a:spAutoFit/>
          </a:bodyPr>
          <a:lstStyle/>
          <a:p>
            <a:pPr algn="ctr">
              <a:lnSpc>
                <a:spcPts val="7699"/>
              </a:lnSpc>
            </a:pPr>
            <a:r>
              <a:rPr lang="en-US" sz="5499">
                <a:solidFill>
                  <a:srgbClr val="EBE7E4"/>
                </a:solidFill>
                <a:latin typeface="Helvetica World Bold"/>
              </a:rPr>
              <a:t>Introduction</a:t>
            </a:r>
          </a:p>
        </p:txBody>
      </p:sp>
      <p:sp>
        <p:nvSpPr>
          <p:cNvPr name="TextBox 5" id="5"/>
          <p:cNvSpPr txBox="true"/>
          <p:nvPr/>
        </p:nvSpPr>
        <p:spPr>
          <a:xfrm rot="0">
            <a:off x="10005666" y="3537371"/>
            <a:ext cx="6660059" cy="2060575"/>
          </a:xfrm>
          <a:prstGeom prst="rect">
            <a:avLst/>
          </a:prstGeom>
        </p:spPr>
        <p:txBody>
          <a:bodyPr anchor="t" rtlCol="false" tIns="0" lIns="0" bIns="0" rIns="0">
            <a:spAutoFit/>
          </a:bodyPr>
          <a:lstStyle/>
          <a:p>
            <a:pPr algn="ctr">
              <a:lnSpc>
                <a:spcPts val="7699"/>
              </a:lnSpc>
            </a:pPr>
            <a:r>
              <a:rPr lang="en-US" sz="5499">
                <a:solidFill>
                  <a:srgbClr val="EBE7E4"/>
                </a:solidFill>
                <a:latin typeface="Helvetica World Bold"/>
              </a:rPr>
              <a:t>Exploratory Dataset Analysis</a:t>
            </a:r>
          </a:p>
        </p:txBody>
      </p:sp>
      <p:sp>
        <p:nvSpPr>
          <p:cNvPr name="TextBox 6" id="6"/>
          <p:cNvSpPr txBox="true"/>
          <p:nvPr/>
        </p:nvSpPr>
        <p:spPr>
          <a:xfrm rot="0">
            <a:off x="10568944" y="6335625"/>
            <a:ext cx="5979616" cy="1008063"/>
          </a:xfrm>
          <a:prstGeom prst="rect">
            <a:avLst/>
          </a:prstGeom>
        </p:spPr>
        <p:txBody>
          <a:bodyPr anchor="t" rtlCol="false" tIns="0" lIns="0" bIns="0" rIns="0">
            <a:spAutoFit/>
          </a:bodyPr>
          <a:lstStyle/>
          <a:p>
            <a:pPr algn="ctr">
              <a:lnSpc>
                <a:spcPts val="7699"/>
              </a:lnSpc>
            </a:pPr>
            <a:r>
              <a:rPr lang="en-US" sz="5499">
                <a:solidFill>
                  <a:srgbClr val="EBE7E4"/>
                </a:solidFill>
                <a:latin typeface="Helvetica World Bold"/>
              </a:rPr>
              <a:t>Machine Learning</a:t>
            </a:r>
          </a:p>
        </p:txBody>
      </p:sp>
      <p:sp>
        <p:nvSpPr>
          <p:cNvPr name="TextBox 7" id="7"/>
          <p:cNvSpPr txBox="true"/>
          <p:nvPr/>
        </p:nvSpPr>
        <p:spPr>
          <a:xfrm rot="0">
            <a:off x="12211746" y="8081367"/>
            <a:ext cx="2694012" cy="1008063"/>
          </a:xfrm>
          <a:prstGeom prst="rect">
            <a:avLst/>
          </a:prstGeom>
        </p:spPr>
        <p:txBody>
          <a:bodyPr anchor="t" rtlCol="false" tIns="0" lIns="0" bIns="0" rIns="0">
            <a:spAutoFit/>
          </a:bodyPr>
          <a:lstStyle/>
          <a:p>
            <a:pPr algn="ctr">
              <a:lnSpc>
                <a:spcPts val="7699"/>
              </a:lnSpc>
            </a:pPr>
            <a:r>
              <a:rPr lang="en-US" sz="5499">
                <a:solidFill>
                  <a:srgbClr val="EBE7E4"/>
                </a:solidFill>
                <a:latin typeface="Helvetica World Bold"/>
              </a:rPr>
              <a:t>Insights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1085645" y="1587923"/>
            <a:ext cx="16116709" cy="5595266"/>
          </a:xfrm>
          <a:custGeom>
            <a:avLst/>
            <a:gdLst/>
            <a:ahLst/>
            <a:cxnLst/>
            <a:rect r="r" b="b" t="t" l="l"/>
            <a:pathLst>
              <a:path h="5595266" w="16116709">
                <a:moveTo>
                  <a:pt x="0" y="0"/>
                </a:moveTo>
                <a:lnTo>
                  <a:pt x="16116710" y="0"/>
                </a:lnTo>
                <a:lnTo>
                  <a:pt x="16116710" y="5595267"/>
                </a:lnTo>
                <a:lnTo>
                  <a:pt x="0" y="5595267"/>
                </a:lnTo>
                <a:lnTo>
                  <a:pt x="0" y="0"/>
                </a:lnTo>
                <a:close/>
              </a:path>
            </a:pathLst>
          </a:custGeom>
          <a:blipFill>
            <a:blip r:embed="rId2"/>
            <a:stretch>
              <a:fillRect l="0" t="0" r="0" b="0"/>
            </a:stretch>
          </a:blipFill>
        </p:spPr>
      </p:sp>
      <p:sp>
        <p:nvSpPr>
          <p:cNvPr name="TextBox 3" id="3"/>
          <p:cNvSpPr txBox="true"/>
          <p:nvPr/>
        </p:nvSpPr>
        <p:spPr>
          <a:xfrm rot="0">
            <a:off x="6200738" y="-112274"/>
            <a:ext cx="5886524" cy="1192213"/>
          </a:xfrm>
          <a:prstGeom prst="rect">
            <a:avLst/>
          </a:prstGeom>
        </p:spPr>
        <p:txBody>
          <a:bodyPr anchor="t" rtlCol="false" tIns="0" lIns="0" bIns="0" rIns="0">
            <a:spAutoFit/>
          </a:bodyPr>
          <a:lstStyle/>
          <a:p>
            <a:pPr algn="ctr">
              <a:lnSpc>
                <a:spcPts val="9099"/>
              </a:lnSpc>
              <a:spcBef>
                <a:spcPct val="0"/>
              </a:spcBef>
            </a:pPr>
            <a:r>
              <a:rPr lang="en-US" sz="6499">
                <a:solidFill>
                  <a:srgbClr val="000000"/>
                </a:solidFill>
                <a:latin typeface="Helvetica World Bold"/>
              </a:rPr>
              <a:t>General Trend </a:t>
            </a:r>
          </a:p>
        </p:txBody>
      </p:sp>
      <p:sp>
        <p:nvSpPr>
          <p:cNvPr name="TextBox 4" id="4"/>
          <p:cNvSpPr txBox="true"/>
          <p:nvPr/>
        </p:nvSpPr>
        <p:spPr>
          <a:xfrm rot="0">
            <a:off x="2464650" y="7624500"/>
            <a:ext cx="13358701"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Trend of suicide between the genders is generally the same</a:t>
            </a:r>
          </a:p>
          <a:p>
            <a:pPr marL="734059" indent="-367030" lvl="1">
              <a:lnSpc>
                <a:spcPts val="4759"/>
              </a:lnSpc>
              <a:buFont typeface="Arial"/>
              <a:buChar char="•"/>
            </a:pPr>
            <a:r>
              <a:rPr lang="en-US" sz="3399">
                <a:solidFill>
                  <a:srgbClr val="000000"/>
                </a:solidFill>
                <a:latin typeface="Canva Sans"/>
              </a:rPr>
              <a:t>As GDP rises the Global Inflation Rate generally stays the same except for around the 1990s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1544006" y="2096348"/>
            <a:ext cx="8671728" cy="5676647"/>
          </a:xfrm>
          <a:custGeom>
            <a:avLst/>
            <a:gdLst/>
            <a:ahLst/>
            <a:cxnLst/>
            <a:rect r="r" b="b" t="t" l="l"/>
            <a:pathLst>
              <a:path h="5676647" w="8671728">
                <a:moveTo>
                  <a:pt x="0" y="0"/>
                </a:moveTo>
                <a:lnTo>
                  <a:pt x="8671728" y="0"/>
                </a:lnTo>
                <a:lnTo>
                  <a:pt x="8671728" y="5676646"/>
                </a:lnTo>
                <a:lnTo>
                  <a:pt x="0" y="5676646"/>
                </a:lnTo>
                <a:lnTo>
                  <a:pt x="0" y="0"/>
                </a:lnTo>
                <a:close/>
              </a:path>
            </a:pathLst>
          </a:custGeom>
          <a:blipFill>
            <a:blip r:embed="rId2"/>
            <a:stretch>
              <a:fillRect l="0" t="0" r="0" b="0"/>
            </a:stretch>
          </a:blipFill>
        </p:spPr>
      </p:sp>
      <p:sp>
        <p:nvSpPr>
          <p:cNvPr name="Freeform 3" id="3"/>
          <p:cNvSpPr/>
          <p:nvPr/>
        </p:nvSpPr>
        <p:spPr>
          <a:xfrm flipH="false" flipV="false" rot="0">
            <a:off x="5553719" y="7772994"/>
            <a:ext cx="4662015" cy="2294241"/>
          </a:xfrm>
          <a:custGeom>
            <a:avLst/>
            <a:gdLst/>
            <a:ahLst/>
            <a:cxnLst/>
            <a:rect r="r" b="b" t="t" l="l"/>
            <a:pathLst>
              <a:path h="2294241" w="4662015">
                <a:moveTo>
                  <a:pt x="0" y="0"/>
                </a:moveTo>
                <a:lnTo>
                  <a:pt x="4662015" y="0"/>
                </a:lnTo>
                <a:lnTo>
                  <a:pt x="4662015" y="2294241"/>
                </a:lnTo>
                <a:lnTo>
                  <a:pt x="0" y="2294241"/>
                </a:lnTo>
                <a:lnTo>
                  <a:pt x="0" y="0"/>
                </a:lnTo>
                <a:close/>
              </a:path>
            </a:pathLst>
          </a:custGeom>
          <a:blipFill>
            <a:blip r:embed="rId3"/>
            <a:stretch>
              <a:fillRect l="0" t="0" r="0" b="0"/>
            </a:stretch>
          </a:blipFill>
        </p:spPr>
      </p:sp>
      <p:sp>
        <p:nvSpPr>
          <p:cNvPr name="TextBox 4" id="4"/>
          <p:cNvSpPr txBox="true"/>
          <p:nvPr/>
        </p:nvSpPr>
        <p:spPr>
          <a:xfrm rot="0">
            <a:off x="6584454" y="70392"/>
            <a:ext cx="5119092" cy="1196975"/>
          </a:xfrm>
          <a:prstGeom prst="rect">
            <a:avLst/>
          </a:prstGeom>
        </p:spPr>
        <p:txBody>
          <a:bodyPr anchor="t" rtlCol="false" tIns="0" lIns="0" bIns="0" rIns="0">
            <a:spAutoFit/>
          </a:bodyPr>
          <a:lstStyle/>
          <a:p>
            <a:pPr algn="ctr">
              <a:lnSpc>
                <a:spcPts val="9099"/>
              </a:lnSpc>
              <a:spcBef>
                <a:spcPct val="0"/>
              </a:spcBef>
            </a:pPr>
            <a:r>
              <a:rPr lang="en-US" sz="6499">
                <a:solidFill>
                  <a:srgbClr val="000000"/>
                </a:solidFill>
                <a:latin typeface="Helvetica World Bold"/>
              </a:rPr>
              <a:t>Region Code</a:t>
            </a:r>
          </a:p>
        </p:txBody>
      </p:sp>
      <p:sp>
        <p:nvSpPr>
          <p:cNvPr name="TextBox 5" id="5"/>
          <p:cNvSpPr txBox="true"/>
          <p:nvPr/>
        </p:nvSpPr>
        <p:spPr>
          <a:xfrm rot="0">
            <a:off x="13411292" y="1605175"/>
            <a:ext cx="254287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Insights</a:t>
            </a:r>
          </a:p>
        </p:txBody>
      </p:sp>
      <p:sp>
        <p:nvSpPr>
          <p:cNvPr name="TextBox 6" id="6"/>
          <p:cNvSpPr txBox="true"/>
          <p:nvPr/>
        </p:nvSpPr>
        <p:spPr>
          <a:xfrm rot="0">
            <a:off x="10215734" y="2816747"/>
            <a:ext cx="8072266"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From the models given we can derive that region plays a big factor in suicide rate.</a:t>
            </a:r>
          </a:p>
          <a:p>
            <a:pPr marL="734059" indent="-367030" lvl="1">
              <a:lnSpc>
                <a:spcPts val="4759"/>
              </a:lnSpc>
              <a:buFont typeface="Arial"/>
              <a:buChar char="•"/>
            </a:pPr>
            <a:r>
              <a:rPr lang="en-US" sz="3399">
                <a:solidFill>
                  <a:srgbClr val="000000"/>
                </a:solidFill>
                <a:latin typeface="Canva Sans"/>
              </a:rPr>
              <a:t>Regions that are richer on average has higher suicide rate.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234696" y="3459396"/>
            <a:ext cx="17818607" cy="4681034"/>
          </a:xfrm>
          <a:custGeom>
            <a:avLst/>
            <a:gdLst/>
            <a:ahLst/>
            <a:cxnLst/>
            <a:rect r="r" b="b" t="t" l="l"/>
            <a:pathLst>
              <a:path h="4681034" w="17818607">
                <a:moveTo>
                  <a:pt x="0" y="0"/>
                </a:moveTo>
                <a:lnTo>
                  <a:pt x="17818608" y="0"/>
                </a:lnTo>
                <a:lnTo>
                  <a:pt x="17818608" y="4681034"/>
                </a:lnTo>
                <a:lnTo>
                  <a:pt x="0" y="4681034"/>
                </a:lnTo>
                <a:lnTo>
                  <a:pt x="0" y="0"/>
                </a:lnTo>
                <a:close/>
              </a:path>
            </a:pathLst>
          </a:custGeom>
          <a:blipFill>
            <a:blip r:embed="rId2"/>
            <a:stretch>
              <a:fillRect l="0" t="0" r="0" b="-48614"/>
            </a:stretch>
          </a:blipFill>
        </p:spPr>
      </p:sp>
      <p:sp>
        <p:nvSpPr>
          <p:cNvPr name="TextBox 3" id="3"/>
          <p:cNvSpPr txBox="true"/>
          <p:nvPr/>
        </p:nvSpPr>
        <p:spPr>
          <a:xfrm rot="0">
            <a:off x="514350" y="445413"/>
            <a:ext cx="17259300" cy="2481206"/>
          </a:xfrm>
          <a:prstGeom prst="rect">
            <a:avLst/>
          </a:prstGeom>
        </p:spPr>
        <p:txBody>
          <a:bodyPr anchor="t" rtlCol="false" tIns="0" lIns="0" bIns="0" rIns="0">
            <a:spAutoFit/>
          </a:bodyPr>
          <a:lstStyle/>
          <a:p>
            <a:pPr algn="ctr">
              <a:lnSpc>
                <a:spcPts val="9190"/>
              </a:lnSpc>
              <a:spcBef>
                <a:spcPct val="0"/>
              </a:spcBef>
            </a:pPr>
            <a:r>
              <a:rPr lang="en-US" sz="6564">
                <a:solidFill>
                  <a:srgbClr val="588FE8"/>
                </a:solidFill>
                <a:latin typeface="Helvetica World Bold"/>
              </a:rPr>
              <a:t>Male</a:t>
            </a:r>
            <a:r>
              <a:rPr lang="en-US" sz="6564">
                <a:solidFill>
                  <a:srgbClr val="000000"/>
                </a:solidFill>
                <a:latin typeface="Helvetica World Bold"/>
              </a:rPr>
              <a:t> Correlation Matrix Against The 6 Regions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259504" y="3304073"/>
            <a:ext cx="17768992" cy="4537804"/>
          </a:xfrm>
          <a:custGeom>
            <a:avLst/>
            <a:gdLst/>
            <a:ahLst/>
            <a:cxnLst/>
            <a:rect r="r" b="b" t="t" l="l"/>
            <a:pathLst>
              <a:path h="4537804" w="17768992">
                <a:moveTo>
                  <a:pt x="0" y="0"/>
                </a:moveTo>
                <a:lnTo>
                  <a:pt x="17768992" y="0"/>
                </a:lnTo>
                <a:lnTo>
                  <a:pt x="17768992" y="4537804"/>
                </a:lnTo>
                <a:lnTo>
                  <a:pt x="0" y="4537804"/>
                </a:lnTo>
                <a:lnTo>
                  <a:pt x="0" y="0"/>
                </a:lnTo>
                <a:close/>
              </a:path>
            </a:pathLst>
          </a:custGeom>
          <a:blipFill>
            <a:blip r:embed="rId2"/>
            <a:stretch>
              <a:fillRect l="0" t="0" r="0" b="-52551"/>
            </a:stretch>
          </a:blipFill>
        </p:spPr>
      </p:sp>
      <p:sp>
        <p:nvSpPr>
          <p:cNvPr name="TextBox 3" id="3"/>
          <p:cNvSpPr txBox="true"/>
          <p:nvPr/>
        </p:nvSpPr>
        <p:spPr>
          <a:xfrm rot="0">
            <a:off x="514350" y="454938"/>
            <a:ext cx="17259300" cy="2444750"/>
          </a:xfrm>
          <a:prstGeom prst="rect">
            <a:avLst/>
          </a:prstGeom>
        </p:spPr>
        <p:txBody>
          <a:bodyPr anchor="t" rtlCol="false" tIns="0" lIns="0" bIns="0" rIns="0">
            <a:spAutoFit/>
          </a:bodyPr>
          <a:lstStyle/>
          <a:p>
            <a:pPr algn="ctr">
              <a:lnSpc>
                <a:spcPts val="9100"/>
              </a:lnSpc>
              <a:spcBef>
                <a:spcPct val="0"/>
              </a:spcBef>
            </a:pPr>
            <a:r>
              <a:rPr lang="en-US" sz="6500">
                <a:solidFill>
                  <a:srgbClr val="F03AD4"/>
                </a:solidFill>
                <a:latin typeface="Helvetica World Bold"/>
              </a:rPr>
              <a:t>Female</a:t>
            </a:r>
            <a:r>
              <a:rPr lang="en-US" sz="6500">
                <a:solidFill>
                  <a:srgbClr val="000000"/>
                </a:solidFill>
                <a:latin typeface="Helvetica World Bold"/>
              </a:rPr>
              <a:t> Correlation Matrix Against The 6 Regions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8022017">
            <a:off x="4117630" y="3903362"/>
            <a:ext cx="1834601" cy="1308025"/>
          </a:xfrm>
          <a:custGeom>
            <a:avLst/>
            <a:gdLst/>
            <a:ahLst/>
            <a:cxnLst/>
            <a:rect r="r" b="b" t="t" l="l"/>
            <a:pathLst>
              <a:path h="1308025" w="1834601">
                <a:moveTo>
                  <a:pt x="0" y="0"/>
                </a:moveTo>
                <a:lnTo>
                  <a:pt x="1834601" y="0"/>
                </a:lnTo>
                <a:lnTo>
                  <a:pt x="1834601" y="1308025"/>
                </a:lnTo>
                <a:lnTo>
                  <a:pt x="0" y="1308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22063" y="697698"/>
            <a:ext cx="17259300" cy="1201737"/>
          </a:xfrm>
          <a:prstGeom prst="rect">
            <a:avLst/>
          </a:prstGeom>
        </p:spPr>
        <p:txBody>
          <a:bodyPr anchor="t" rtlCol="false" tIns="0" lIns="0" bIns="0" rIns="0">
            <a:spAutoFit/>
          </a:bodyPr>
          <a:lstStyle/>
          <a:p>
            <a:pPr algn="ctr">
              <a:lnSpc>
                <a:spcPts val="9100"/>
              </a:lnSpc>
              <a:spcBef>
                <a:spcPct val="0"/>
              </a:spcBef>
            </a:pPr>
            <a:r>
              <a:rPr lang="en-US" sz="6500">
                <a:solidFill>
                  <a:srgbClr val="000000"/>
                </a:solidFill>
                <a:latin typeface="Helvetica World Bold"/>
              </a:rPr>
              <a:t>Insights From The Two Correlation Matrix</a:t>
            </a:r>
          </a:p>
        </p:txBody>
      </p:sp>
      <p:sp>
        <p:nvSpPr>
          <p:cNvPr name="TextBox 4" id="4"/>
          <p:cNvSpPr txBox="true"/>
          <p:nvPr/>
        </p:nvSpPr>
        <p:spPr>
          <a:xfrm rot="0">
            <a:off x="1982915" y="7993293"/>
            <a:ext cx="2759684" cy="1265007"/>
          </a:xfrm>
          <a:prstGeom prst="rect">
            <a:avLst/>
          </a:prstGeom>
        </p:spPr>
        <p:txBody>
          <a:bodyPr anchor="t" rtlCol="false" tIns="0" lIns="0" bIns="0" rIns="0">
            <a:spAutoFit/>
          </a:bodyPr>
          <a:lstStyle/>
          <a:p>
            <a:pPr algn="ctr">
              <a:lnSpc>
                <a:spcPts val="5084"/>
              </a:lnSpc>
            </a:pPr>
            <a:r>
              <a:rPr lang="en-US" sz="3631">
                <a:solidFill>
                  <a:srgbClr val="000000"/>
                </a:solidFill>
                <a:latin typeface="Canva Sans Bold"/>
              </a:rPr>
              <a:t>Not Enough </a:t>
            </a:r>
          </a:p>
          <a:p>
            <a:pPr algn="ctr" marL="0" indent="0" lvl="0">
              <a:lnSpc>
                <a:spcPts val="5084"/>
              </a:lnSpc>
              <a:spcBef>
                <a:spcPct val="0"/>
              </a:spcBef>
            </a:pPr>
            <a:r>
              <a:rPr lang="en-US" sz="3631">
                <a:solidFill>
                  <a:srgbClr val="000000"/>
                </a:solidFill>
                <a:latin typeface="Canva Sans Bold"/>
              </a:rPr>
              <a:t>Data Points</a:t>
            </a:r>
          </a:p>
        </p:txBody>
      </p:sp>
      <p:sp>
        <p:nvSpPr>
          <p:cNvPr name="TextBox 5" id="5"/>
          <p:cNvSpPr txBox="true"/>
          <p:nvPr/>
        </p:nvSpPr>
        <p:spPr>
          <a:xfrm rot="0">
            <a:off x="1028700" y="5987149"/>
            <a:ext cx="8659017" cy="1555381"/>
          </a:xfrm>
          <a:prstGeom prst="rect">
            <a:avLst/>
          </a:prstGeom>
        </p:spPr>
        <p:txBody>
          <a:bodyPr anchor="t" rtlCol="false" tIns="0" lIns="0" bIns="0" rIns="0">
            <a:spAutoFit/>
          </a:bodyPr>
          <a:lstStyle/>
          <a:p>
            <a:pPr>
              <a:lnSpc>
                <a:spcPts val="2421"/>
              </a:lnSpc>
            </a:pPr>
            <a:r>
              <a:rPr lang="en-US" sz="2848">
                <a:solidFill>
                  <a:srgbClr val="000000"/>
                </a:solidFill>
                <a:latin typeface="Canva Sans"/>
              </a:rPr>
              <a:t>Oceania (2) - 68 Data Points</a:t>
            </a:r>
          </a:p>
          <a:p>
            <a:pPr>
              <a:lnSpc>
                <a:spcPts val="2421"/>
              </a:lnSpc>
            </a:pPr>
          </a:p>
          <a:p>
            <a:pPr>
              <a:lnSpc>
                <a:spcPts val="2421"/>
              </a:lnSpc>
            </a:pPr>
            <a:r>
              <a:rPr lang="en-US" sz="2848">
                <a:solidFill>
                  <a:srgbClr val="000000"/>
                </a:solidFill>
                <a:latin typeface="Canva Sans"/>
              </a:rPr>
              <a:t>Central and South America (3) - 224 Data Points</a:t>
            </a:r>
          </a:p>
          <a:p>
            <a:pPr>
              <a:lnSpc>
                <a:spcPts val="2421"/>
              </a:lnSpc>
            </a:pPr>
          </a:p>
          <a:p>
            <a:pPr marL="0" indent="0" lvl="0">
              <a:lnSpc>
                <a:spcPts val="2421"/>
              </a:lnSpc>
            </a:pPr>
            <a:r>
              <a:rPr lang="en-US" sz="2848">
                <a:solidFill>
                  <a:srgbClr val="000000"/>
                </a:solidFill>
                <a:latin typeface="Canva Sans"/>
              </a:rPr>
              <a:t>Africa (5) - 78 Data Points</a:t>
            </a:r>
          </a:p>
        </p:txBody>
      </p:sp>
      <p:sp>
        <p:nvSpPr>
          <p:cNvPr name="TextBox 6" id="6"/>
          <p:cNvSpPr txBox="true"/>
          <p:nvPr/>
        </p:nvSpPr>
        <p:spPr>
          <a:xfrm rot="0">
            <a:off x="10873100" y="7696739"/>
            <a:ext cx="4216669" cy="1153507"/>
          </a:xfrm>
          <a:prstGeom prst="rect">
            <a:avLst/>
          </a:prstGeom>
        </p:spPr>
        <p:txBody>
          <a:bodyPr anchor="t" rtlCol="false" tIns="0" lIns="0" bIns="0" rIns="0">
            <a:spAutoFit/>
          </a:bodyPr>
          <a:lstStyle/>
          <a:p>
            <a:pPr algn="ctr" marL="0" indent="0" lvl="0">
              <a:lnSpc>
                <a:spcPts val="4611"/>
              </a:lnSpc>
              <a:spcBef>
                <a:spcPct val="0"/>
              </a:spcBef>
            </a:pPr>
            <a:r>
              <a:rPr lang="en-US" sz="3293">
                <a:solidFill>
                  <a:srgbClr val="000000"/>
                </a:solidFill>
                <a:latin typeface="Canva Sans Bold"/>
              </a:rPr>
              <a:t>Selected Regions to Continue Exploring</a:t>
            </a:r>
          </a:p>
        </p:txBody>
      </p:sp>
      <p:sp>
        <p:nvSpPr>
          <p:cNvPr name="TextBox 7" id="7"/>
          <p:cNvSpPr txBox="true"/>
          <p:nvPr/>
        </p:nvSpPr>
        <p:spPr>
          <a:xfrm rot="0">
            <a:off x="10581996" y="6166315"/>
            <a:ext cx="6544853" cy="1206574"/>
          </a:xfrm>
          <a:prstGeom prst="rect">
            <a:avLst/>
          </a:prstGeom>
        </p:spPr>
        <p:txBody>
          <a:bodyPr anchor="t" rtlCol="false" tIns="0" lIns="0" bIns="0" rIns="0">
            <a:spAutoFit/>
          </a:bodyPr>
          <a:lstStyle/>
          <a:p>
            <a:pPr>
              <a:lnSpc>
                <a:spcPts val="2393"/>
              </a:lnSpc>
            </a:pPr>
            <a:r>
              <a:rPr lang="en-US" sz="2848">
                <a:solidFill>
                  <a:srgbClr val="000000"/>
                </a:solidFill>
                <a:latin typeface="Canva Sans"/>
              </a:rPr>
              <a:t>Europe (0) - 1023 Data Points</a:t>
            </a:r>
          </a:p>
          <a:p>
            <a:pPr>
              <a:lnSpc>
                <a:spcPts val="2393"/>
              </a:lnSpc>
            </a:pPr>
          </a:p>
          <a:p>
            <a:pPr>
              <a:lnSpc>
                <a:spcPts val="2393"/>
              </a:lnSpc>
            </a:pPr>
            <a:r>
              <a:rPr lang="en-US" sz="2848">
                <a:solidFill>
                  <a:srgbClr val="000000"/>
                </a:solidFill>
                <a:latin typeface="Canva Sans"/>
              </a:rPr>
              <a:t>Asia (1) - 542 Data Points</a:t>
            </a:r>
          </a:p>
          <a:p>
            <a:pPr marL="0" indent="0" lvl="0">
              <a:lnSpc>
                <a:spcPts val="2393"/>
              </a:lnSpc>
            </a:pPr>
          </a:p>
        </p:txBody>
      </p:sp>
      <p:sp>
        <p:nvSpPr>
          <p:cNvPr name="TextBox 8" id="8"/>
          <p:cNvSpPr txBox="true"/>
          <p:nvPr/>
        </p:nvSpPr>
        <p:spPr>
          <a:xfrm rot="0">
            <a:off x="3350110" y="2709544"/>
            <a:ext cx="12003206" cy="483318"/>
          </a:xfrm>
          <a:prstGeom prst="rect">
            <a:avLst/>
          </a:prstGeom>
        </p:spPr>
        <p:txBody>
          <a:bodyPr anchor="t" rtlCol="false" tIns="0" lIns="0" bIns="0" rIns="0">
            <a:spAutoFit/>
          </a:bodyPr>
          <a:lstStyle/>
          <a:p>
            <a:pPr algn="ctr">
              <a:lnSpc>
                <a:spcPts val="3918"/>
              </a:lnSpc>
            </a:pPr>
            <a:r>
              <a:rPr lang="en-US" sz="2798">
                <a:solidFill>
                  <a:srgbClr val="000000"/>
                </a:solidFill>
                <a:latin typeface="Canva Sans Bold"/>
              </a:rPr>
              <a:t>From the 2 matrix, we can identify which region we can use to explore</a:t>
            </a:r>
          </a:p>
        </p:txBody>
      </p:sp>
      <p:sp>
        <p:nvSpPr>
          <p:cNvPr name="Freeform 9" id="9"/>
          <p:cNvSpPr/>
          <p:nvPr/>
        </p:nvSpPr>
        <p:spPr>
          <a:xfrm flipH="false" flipV="false" rot="2999848">
            <a:off x="11846477" y="3911420"/>
            <a:ext cx="1834601" cy="1308025"/>
          </a:xfrm>
          <a:custGeom>
            <a:avLst/>
            <a:gdLst/>
            <a:ahLst/>
            <a:cxnLst/>
            <a:rect r="r" b="b" t="t" l="l"/>
            <a:pathLst>
              <a:path h="1308025" w="1834601">
                <a:moveTo>
                  <a:pt x="0" y="0"/>
                </a:moveTo>
                <a:lnTo>
                  <a:pt x="1834601" y="0"/>
                </a:lnTo>
                <a:lnTo>
                  <a:pt x="1834601" y="1308024"/>
                </a:lnTo>
                <a:lnTo>
                  <a:pt x="0" y="1308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409740" y="2273823"/>
            <a:ext cx="10169160" cy="6984477"/>
          </a:xfrm>
          <a:custGeom>
            <a:avLst/>
            <a:gdLst/>
            <a:ahLst/>
            <a:cxnLst/>
            <a:rect r="r" b="b" t="t" l="l"/>
            <a:pathLst>
              <a:path h="6984477" w="10169160">
                <a:moveTo>
                  <a:pt x="0" y="0"/>
                </a:moveTo>
                <a:lnTo>
                  <a:pt x="10169160" y="0"/>
                </a:lnTo>
                <a:lnTo>
                  <a:pt x="10169160" y="6984477"/>
                </a:lnTo>
                <a:lnTo>
                  <a:pt x="0" y="6984477"/>
                </a:lnTo>
                <a:lnTo>
                  <a:pt x="0" y="0"/>
                </a:lnTo>
                <a:close/>
              </a:path>
            </a:pathLst>
          </a:custGeom>
          <a:blipFill>
            <a:blip r:embed="rId2"/>
            <a:stretch>
              <a:fillRect l="0" t="0" r="0" b="0"/>
            </a:stretch>
          </a:blipFill>
        </p:spPr>
      </p:sp>
      <p:sp>
        <p:nvSpPr>
          <p:cNvPr name="TextBox 3" id="3"/>
          <p:cNvSpPr txBox="true"/>
          <p:nvPr/>
        </p:nvSpPr>
        <p:spPr>
          <a:xfrm rot="0">
            <a:off x="1360402" y="-104775"/>
            <a:ext cx="14999878" cy="1990529"/>
          </a:xfrm>
          <a:prstGeom prst="rect">
            <a:avLst/>
          </a:prstGeom>
        </p:spPr>
        <p:txBody>
          <a:bodyPr anchor="t" rtlCol="false" tIns="0" lIns="0" bIns="0" rIns="0">
            <a:spAutoFit/>
          </a:bodyPr>
          <a:lstStyle/>
          <a:p>
            <a:pPr algn="ctr">
              <a:lnSpc>
                <a:spcPts val="7360"/>
              </a:lnSpc>
              <a:spcBef>
                <a:spcPct val="0"/>
              </a:spcBef>
            </a:pPr>
            <a:r>
              <a:rPr lang="en-US" sz="5257">
                <a:solidFill>
                  <a:srgbClr val="588FE8"/>
                </a:solidFill>
                <a:latin typeface="Helvetica World Bold"/>
              </a:rPr>
              <a:t>Male </a:t>
            </a:r>
            <a:r>
              <a:rPr lang="en-US" sz="5257">
                <a:solidFill>
                  <a:srgbClr val="000000"/>
                </a:solidFill>
                <a:latin typeface="Helvetica World Bold"/>
              </a:rPr>
              <a:t>Correlation Matrix for GNIPerCapita Against StdDeathRate For All Regions</a:t>
            </a:r>
          </a:p>
        </p:txBody>
      </p:sp>
      <p:sp>
        <p:nvSpPr>
          <p:cNvPr name="TextBox 4" id="4"/>
          <p:cNvSpPr txBox="true"/>
          <p:nvPr/>
        </p:nvSpPr>
        <p:spPr>
          <a:xfrm rot="0">
            <a:off x="11679734" y="2329499"/>
            <a:ext cx="254287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Insights</a:t>
            </a:r>
          </a:p>
        </p:txBody>
      </p:sp>
      <p:sp>
        <p:nvSpPr>
          <p:cNvPr name="TextBox 5" id="5"/>
          <p:cNvSpPr txBox="true"/>
          <p:nvPr/>
        </p:nvSpPr>
        <p:spPr>
          <a:xfrm rot="0">
            <a:off x="10651034" y="3412906"/>
            <a:ext cx="7636966"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Negative Correlation between StdDeathRate and GNIPerCapita / GDPPerCapita in Europe.</a:t>
            </a:r>
          </a:p>
          <a:p>
            <a:pPr marL="734059" indent="-367030" lvl="1">
              <a:lnSpc>
                <a:spcPts val="4759"/>
              </a:lnSpc>
              <a:buFont typeface="Arial"/>
              <a:buChar char="•"/>
            </a:pPr>
            <a:r>
              <a:rPr lang="en-US" sz="3399">
                <a:solidFill>
                  <a:srgbClr val="000000"/>
                </a:solidFill>
                <a:latin typeface="Canva Sans"/>
              </a:rPr>
              <a:t>We can tell that the higher the GDPPerCapita or GNIPerCapita, the less variance in suicide rates.</a:t>
            </a:r>
          </a:p>
          <a:p>
            <a:pPr marL="734059" indent="-367030" lvl="1">
              <a:lnSpc>
                <a:spcPts val="4759"/>
              </a:lnSpc>
              <a:buFont typeface="Arial"/>
              <a:buChar char="•"/>
            </a:pPr>
            <a:r>
              <a:rPr lang="en-US" sz="3399">
                <a:solidFill>
                  <a:srgbClr val="000000"/>
                </a:solidFill>
                <a:latin typeface="Canva Sans"/>
              </a:rPr>
              <a:t>The higher the GNI or GDPPerCapita, the lower the suicide rates as well.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224920" y="2170305"/>
            <a:ext cx="10719066" cy="7539864"/>
          </a:xfrm>
          <a:custGeom>
            <a:avLst/>
            <a:gdLst/>
            <a:ahLst/>
            <a:cxnLst/>
            <a:rect r="r" b="b" t="t" l="l"/>
            <a:pathLst>
              <a:path h="7539864" w="10719066">
                <a:moveTo>
                  <a:pt x="0" y="0"/>
                </a:moveTo>
                <a:lnTo>
                  <a:pt x="10719066" y="0"/>
                </a:lnTo>
                <a:lnTo>
                  <a:pt x="10719066" y="7539864"/>
                </a:lnTo>
                <a:lnTo>
                  <a:pt x="0" y="7539864"/>
                </a:lnTo>
                <a:lnTo>
                  <a:pt x="0" y="0"/>
                </a:lnTo>
                <a:close/>
              </a:path>
            </a:pathLst>
          </a:custGeom>
          <a:blipFill>
            <a:blip r:embed="rId2"/>
            <a:stretch>
              <a:fillRect l="0" t="0" r="0" b="0"/>
            </a:stretch>
          </a:blipFill>
        </p:spPr>
      </p:sp>
      <p:sp>
        <p:nvSpPr>
          <p:cNvPr name="TextBox 3" id="3"/>
          <p:cNvSpPr txBox="true"/>
          <p:nvPr/>
        </p:nvSpPr>
        <p:spPr>
          <a:xfrm rot="0">
            <a:off x="1360402" y="-32603"/>
            <a:ext cx="14999878" cy="1990529"/>
          </a:xfrm>
          <a:prstGeom prst="rect">
            <a:avLst/>
          </a:prstGeom>
        </p:spPr>
        <p:txBody>
          <a:bodyPr anchor="t" rtlCol="false" tIns="0" lIns="0" bIns="0" rIns="0">
            <a:spAutoFit/>
          </a:bodyPr>
          <a:lstStyle/>
          <a:p>
            <a:pPr algn="ctr">
              <a:lnSpc>
                <a:spcPts val="7360"/>
              </a:lnSpc>
              <a:spcBef>
                <a:spcPct val="0"/>
              </a:spcBef>
            </a:pPr>
            <a:r>
              <a:rPr lang="en-US" sz="5257">
                <a:solidFill>
                  <a:srgbClr val="F03AD4"/>
                </a:solidFill>
                <a:latin typeface="Helvetica World Bold"/>
              </a:rPr>
              <a:t>Female </a:t>
            </a:r>
            <a:r>
              <a:rPr lang="en-US" sz="5257">
                <a:solidFill>
                  <a:srgbClr val="000000"/>
                </a:solidFill>
                <a:latin typeface="Helvetica World Bold"/>
              </a:rPr>
              <a:t>Correlation Matrix for GNIPerCapita Against StdDeathRate For All Regions</a:t>
            </a:r>
          </a:p>
        </p:txBody>
      </p:sp>
      <p:sp>
        <p:nvSpPr>
          <p:cNvPr name="TextBox 4" id="4"/>
          <p:cNvSpPr txBox="true"/>
          <p:nvPr/>
        </p:nvSpPr>
        <p:spPr>
          <a:xfrm rot="0">
            <a:off x="13198078" y="2210634"/>
            <a:ext cx="254287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Insights</a:t>
            </a:r>
          </a:p>
        </p:txBody>
      </p:sp>
      <p:sp>
        <p:nvSpPr>
          <p:cNvPr name="TextBox 5" id="5"/>
          <p:cNvSpPr txBox="true"/>
          <p:nvPr/>
        </p:nvSpPr>
        <p:spPr>
          <a:xfrm rot="0">
            <a:off x="10943986" y="3379011"/>
            <a:ext cx="7344014" cy="59810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Weak Positive Correlation between StdDeathRate and Population Asia.</a:t>
            </a:r>
          </a:p>
          <a:p>
            <a:pPr marL="734059" indent="-367030" lvl="1">
              <a:lnSpc>
                <a:spcPts val="4759"/>
              </a:lnSpc>
              <a:buFont typeface="Arial"/>
              <a:buChar char="•"/>
            </a:pPr>
            <a:r>
              <a:rPr lang="en-US" sz="3399">
                <a:solidFill>
                  <a:srgbClr val="000000"/>
                </a:solidFill>
                <a:latin typeface="Canva Sans"/>
              </a:rPr>
              <a:t>No correlation between StdDeathRate and Population in Europe</a:t>
            </a:r>
          </a:p>
          <a:p>
            <a:pPr algn="l" marL="734059" indent="-367030" lvl="1">
              <a:lnSpc>
                <a:spcPts val="4759"/>
              </a:lnSpc>
              <a:buFont typeface="Arial"/>
              <a:buChar char="•"/>
            </a:pPr>
            <a:r>
              <a:rPr lang="en-US" sz="3399">
                <a:solidFill>
                  <a:srgbClr val="000000"/>
                </a:solidFill>
                <a:latin typeface="Canva Sans"/>
              </a:rPr>
              <a:t>For GNIPerCapita, variance decreases as GNIPerCapita increases</a:t>
            </a:r>
          </a:p>
          <a:p>
            <a:pPr algn="ctr" marL="0" indent="0" lvl="0">
              <a:lnSpc>
                <a:spcPts val="475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1219039" y="2520366"/>
            <a:ext cx="4381366" cy="7153250"/>
          </a:xfrm>
          <a:custGeom>
            <a:avLst/>
            <a:gdLst/>
            <a:ahLst/>
            <a:cxnLst/>
            <a:rect r="r" b="b" t="t" l="l"/>
            <a:pathLst>
              <a:path h="7153250" w="4381366">
                <a:moveTo>
                  <a:pt x="0" y="0"/>
                </a:moveTo>
                <a:lnTo>
                  <a:pt x="4381366" y="0"/>
                </a:lnTo>
                <a:lnTo>
                  <a:pt x="4381366" y="7153250"/>
                </a:lnTo>
                <a:lnTo>
                  <a:pt x="0" y="7153250"/>
                </a:lnTo>
                <a:lnTo>
                  <a:pt x="0" y="0"/>
                </a:lnTo>
                <a:close/>
              </a:path>
            </a:pathLst>
          </a:custGeom>
          <a:blipFill>
            <a:blip r:embed="rId2">
              <a:alphaModFix amt="5000"/>
            </a:blip>
            <a:stretch>
              <a:fillRect l="0" t="0" r="0" b="0"/>
            </a:stretch>
          </a:blipFill>
        </p:spPr>
      </p:sp>
      <p:sp>
        <p:nvSpPr>
          <p:cNvPr name="TextBox 3" id="3"/>
          <p:cNvSpPr txBox="true"/>
          <p:nvPr/>
        </p:nvSpPr>
        <p:spPr>
          <a:xfrm rot="0">
            <a:off x="578679" y="39161"/>
            <a:ext cx="17259300" cy="2481206"/>
          </a:xfrm>
          <a:prstGeom prst="rect">
            <a:avLst/>
          </a:prstGeom>
        </p:spPr>
        <p:txBody>
          <a:bodyPr anchor="t" rtlCol="false" tIns="0" lIns="0" bIns="0" rIns="0">
            <a:spAutoFit/>
          </a:bodyPr>
          <a:lstStyle/>
          <a:p>
            <a:pPr algn="ctr">
              <a:lnSpc>
                <a:spcPts val="9190"/>
              </a:lnSpc>
              <a:spcBef>
                <a:spcPct val="0"/>
              </a:spcBef>
            </a:pPr>
            <a:r>
              <a:rPr lang="en-US" sz="6564">
                <a:solidFill>
                  <a:srgbClr val="000000"/>
                </a:solidFill>
                <a:latin typeface="Helvetica World Bold"/>
              </a:rPr>
              <a:t>Conclusion After Doing Exploratory Data Analysis</a:t>
            </a:r>
          </a:p>
        </p:txBody>
      </p:sp>
      <p:sp>
        <p:nvSpPr>
          <p:cNvPr name="TextBox 4" id="4"/>
          <p:cNvSpPr txBox="true"/>
          <p:nvPr/>
        </p:nvSpPr>
        <p:spPr>
          <a:xfrm rot="0">
            <a:off x="1609363" y="2610651"/>
            <a:ext cx="15197931" cy="7676349"/>
          </a:xfrm>
          <a:prstGeom prst="rect">
            <a:avLst/>
          </a:prstGeom>
        </p:spPr>
        <p:txBody>
          <a:bodyPr anchor="t" rtlCol="false" tIns="0" lIns="0" bIns="0" rIns="0">
            <a:spAutoFit/>
          </a:bodyPr>
          <a:lstStyle/>
          <a:p>
            <a:pPr algn="just">
              <a:lnSpc>
                <a:spcPts val="4927"/>
              </a:lnSpc>
            </a:pPr>
            <a:r>
              <a:rPr lang="en-US" sz="3519">
                <a:solidFill>
                  <a:srgbClr val="000000"/>
                </a:solidFill>
                <a:latin typeface="Helvetica World"/>
              </a:rPr>
              <a:t>Male and female suicide trends are the same, but suicide </a:t>
            </a:r>
            <a:r>
              <a:rPr lang="en-US" sz="3519" u="sng">
                <a:solidFill>
                  <a:srgbClr val="000000"/>
                </a:solidFill>
                <a:latin typeface="Helvetica World Bold"/>
              </a:rPr>
              <a:t>occurs 2-3x more</a:t>
            </a:r>
            <a:r>
              <a:rPr lang="en-US" sz="3519">
                <a:solidFill>
                  <a:srgbClr val="000000"/>
                </a:solidFill>
                <a:latin typeface="Helvetica World"/>
              </a:rPr>
              <a:t> in males than females.</a:t>
            </a:r>
          </a:p>
          <a:p>
            <a:pPr algn="just">
              <a:lnSpc>
                <a:spcPts val="4927"/>
              </a:lnSpc>
            </a:pPr>
          </a:p>
          <a:p>
            <a:pPr algn="just">
              <a:lnSpc>
                <a:spcPts val="4927"/>
              </a:lnSpc>
            </a:pPr>
            <a:r>
              <a:rPr lang="en-US" sz="3519">
                <a:solidFill>
                  <a:srgbClr val="FF3131"/>
                </a:solidFill>
                <a:latin typeface="Helvetica World Bold"/>
              </a:rPr>
              <a:t>StdDeathRate </a:t>
            </a:r>
            <a:r>
              <a:rPr lang="en-US" sz="3519">
                <a:solidFill>
                  <a:srgbClr val="000000"/>
                </a:solidFill>
                <a:latin typeface="Helvetica World"/>
              </a:rPr>
              <a:t>which is our target variable does not have a strong correlation for females with our potential predictors, unlike male StdDeathRate which have a strong correlation with GNIPerCapita.</a:t>
            </a:r>
          </a:p>
          <a:p>
            <a:pPr algn="just">
              <a:lnSpc>
                <a:spcPts val="4927"/>
              </a:lnSpc>
            </a:pPr>
          </a:p>
          <a:p>
            <a:pPr algn="just">
              <a:lnSpc>
                <a:spcPts val="4927"/>
              </a:lnSpc>
            </a:pPr>
            <a:r>
              <a:rPr lang="en-US" sz="3519">
                <a:solidFill>
                  <a:srgbClr val="000000"/>
                </a:solidFill>
                <a:latin typeface="Helvetica World"/>
              </a:rPr>
              <a:t>Some regions </a:t>
            </a:r>
            <a:r>
              <a:rPr lang="en-US" sz="3519" u="sng">
                <a:solidFill>
                  <a:srgbClr val="000000"/>
                </a:solidFill>
                <a:latin typeface="Helvetica World Bold"/>
              </a:rPr>
              <a:t>do not have enough data points</a:t>
            </a:r>
            <a:r>
              <a:rPr lang="en-US" sz="3519">
                <a:solidFill>
                  <a:srgbClr val="000000"/>
                </a:solidFill>
                <a:latin typeface="Helvetica World"/>
              </a:rPr>
              <a:t> for machine learning to be applied so we have selected Europe and Asia.</a:t>
            </a:r>
          </a:p>
          <a:p>
            <a:pPr algn="just">
              <a:lnSpc>
                <a:spcPts val="4927"/>
              </a:lnSpc>
            </a:pPr>
          </a:p>
          <a:p>
            <a:pPr algn="just" marL="0" indent="0" lvl="0">
              <a:lnSpc>
                <a:spcPts val="4927"/>
              </a:lnSpc>
              <a:spcBef>
                <a:spcPct val="0"/>
              </a:spcBef>
            </a:pPr>
            <a:r>
              <a:rPr lang="en-US" sz="3519">
                <a:solidFill>
                  <a:srgbClr val="000000"/>
                </a:solidFill>
                <a:latin typeface="Helvetica World"/>
              </a:rPr>
              <a:t>In conclusion, we decided to </a:t>
            </a:r>
            <a:r>
              <a:rPr lang="en-US" sz="3519" u="sng">
                <a:solidFill>
                  <a:srgbClr val="000000"/>
                </a:solidFill>
                <a:latin typeface="Helvetica World Bold"/>
              </a:rPr>
              <a:t>select Male’s GNIPerCapita as our predictor variable in Europe </a:t>
            </a:r>
            <a:r>
              <a:rPr lang="en-US" sz="3519">
                <a:solidFill>
                  <a:srgbClr val="000000"/>
                </a:solidFill>
                <a:latin typeface="Helvetica World"/>
              </a:rPr>
              <a:t>to do Machine learning 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8383391" y="0"/>
            <a:ext cx="9904609" cy="10287000"/>
          </a:xfrm>
          <a:prstGeom prst="rect">
            <a:avLst/>
          </a:prstGeom>
          <a:solidFill>
            <a:srgbClr val="141312">
              <a:alpha val="83922"/>
            </a:srgbClr>
          </a:solidFill>
        </p:spPr>
      </p:sp>
      <p:sp>
        <p:nvSpPr>
          <p:cNvPr name="Freeform 3" id="3"/>
          <p:cNvSpPr/>
          <p:nvPr/>
        </p:nvSpPr>
        <p:spPr>
          <a:xfrm flipH="false" flipV="false" rot="0">
            <a:off x="11605395"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9649" y="4595177"/>
            <a:ext cx="8243742" cy="1192213"/>
          </a:xfrm>
          <a:prstGeom prst="rect">
            <a:avLst/>
          </a:prstGeom>
        </p:spPr>
        <p:txBody>
          <a:bodyPr anchor="t" rtlCol="false" tIns="0" lIns="0" bIns="0" rIns="0">
            <a:spAutoFit/>
          </a:bodyPr>
          <a:lstStyle/>
          <a:p>
            <a:pPr algn="ctr">
              <a:lnSpc>
                <a:spcPts val="9099"/>
              </a:lnSpc>
            </a:pPr>
            <a:r>
              <a:rPr lang="en-US" sz="6499">
                <a:solidFill>
                  <a:srgbClr val="141312"/>
                </a:solidFill>
                <a:latin typeface="Helvetica World Bold"/>
              </a:rPr>
              <a:t>Machine Learning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2160711" y="2928318"/>
            <a:ext cx="13073642" cy="1193680"/>
          </a:xfrm>
          <a:custGeom>
            <a:avLst/>
            <a:gdLst/>
            <a:ahLst/>
            <a:cxnLst/>
            <a:rect r="r" b="b" t="t" l="l"/>
            <a:pathLst>
              <a:path h="1193680" w="13073642">
                <a:moveTo>
                  <a:pt x="0" y="0"/>
                </a:moveTo>
                <a:lnTo>
                  <a:pt x="13073642" y="0"/>
                </a:lnTo>
                <a:lnTo>
                  <a:pt x="13073642" y="1193680"/>
                </a:lnTo>
                <a:lnTo>
                  <a:pt x="0" y="1193680"/>
                </a:lnTo>
                <a:lnTo>
                  <a:pt x="0" y="0"/>
                </a:lnTo>
                <a:close/>
              </a:path>
            </a:pathLst>
          </a:custGeom>
          <a:blipFill>
            <a:blip r:embed="rId2"/>
            <a:stretch>
              <a:fillRect l="0" t="0" r="0" b="0"/>
            </a:stretch>
          </a:blipFill>
        </p:spPr>
      </p:sp>
      <p:sp>
        <p:nvSpPr>
          <p:cNvPr name="TextBox 3" id="3"/>
          <p:cNvSpPr txBox="true"/>
          <p:nvPr/>
        </p:nvSpPr>
        <p:spPr>
          <a:xfrm rot="0">
            <a:off x="3954683" y="411163"/>
            <a:ext cx="9937700" cy="1111250"/>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anva Sans Bold"/>
              </a:rPr>
              <a:t>Additional Data cleaning</a:t>
            </a:r>
          </a:p>
        </p:txBody>
      </p:sp>
      <p:sp>
        <p:nvSpPr>
          <p:cNvPr name="TextBox 4" id="4"/>
          <p:cNvSpPr txBox="true"/>
          <p:nvPr/>
        </p:nvSpPr>
        <p:spPr>
          <a:xfrm rot="0">
            <a:off x="828229" y="1900253"/>
            <a:ext cx="16631543"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Removing outliers for StdDeathRate &amp; GNIPerCapita before inserting into model</a:t>
            </a:r>
          </a:p>
        </p:txBody>
      </p:sp>
      <p:sp>
        <p:nvSpPr>
          <p:cNvPr name="TextBox 5" id="5"/>
          <p:cNvSpPr txBox="true"/>
          <p:nvPr/>
        </p:nvSpPr>
        <p:spPr>
          <a:xfrm rot="0">
            <a:off x="403536" y="4502998"/>
            <a:ext cx="17480927" cy="3580765"/>
          </a:xfrm>
          <a:prstGeom prst="rect">
            <a:avLst/>
          </a:prstGeom>
        </p:spPr>
        <p:txBody>
          <a:bodyPr anchor="t" rtlCol="false" tIns="0" lIns="0" bIns="0" rIns="0">
            <a:spAutoFit/>
          </a:bodyPr>
          <a:lstStyle/>
          <a:p>
            <a:pPr marL="734059" indent="-367030" lvl="1">
              <a:lnSpc>
                <a:spcPts val="4759"/>
              </a:lnSpc>
              <a:buAutoNum type="arabicPeriod" startAt="1"/>
            </a:pPr>
            <a:r>
              <a:rPr lang="en-US" sz="3399">
                <a:solidFill>
                  <a:srgbClr val="000000"/>
                </a:solidFill>
                <a:latin typeface="Canva Sans"/>
              </a:rPr>
              <a:t>Outliers can </a:t>
            </a:r>
            <a:r>
              <a:rPr lang="en-US" sz="3399" u="sng">
                <a:solidFill>
                  <a:srgbClr val="000000"/>
                </a:solidFill>
                <a:latin typeface="Canva Sans Bold"/>
              </a:rPr>
              <a:t>distort statistical measures</a:t>
            </a:r>
            <a:r>
              <a:rPr lang="en-US" sz="3399">
                <a:solidFill>
                  <a:srgbClr val="000000"/>
                </a:solidFill>
                <a:latin typeface="Canva Sans"/>
              </a:rPr>
              <a:t> such as the</a:t>
            </a:r>
            <a:r>
              <a:rPr lang="en-US" sz="3399" u="sng">
                <a:solidFill>
                  <a:srgbClr val="000000"/>
                </a:solidFill>
                <a:latin typeface="Canva Sans Bold"/>
              </a:rPr>
              <a:t> mean, standard deviation, and correlation coefficients</a:t>
            </a:r>
            <a:r>
              <a:rPr lang="en-US" sz="3399">
                <a:solidFill>
                  <a:srgbClr val="000000"/>
                </a:solidFill>
                <a:latin typeface="Canva Sans"/>
              </a:rPr>
              <a:t>.</a:t>
            </a:r>
          </a:p>
          <a:p>
            <a:pPr marL="734059" indent="-367030" lvl="1">
              <a:lnSpc>
                <a:spcPts val="4759"/>
              </a:lnSpc>
              <a:buAutoNum type="arabicPeriod" startAt="1"/>
            </a:pPr>
            <a:r>
              <a:rPr lang="en-US" sz="3399">
                <a:solidFill>
                  <a:srgbClr val="000000"/>
                </a:solidFill>
                <a:latin typeface="Canva Sans"/>
              </a:rPr>
              <a:t>Outliers can adversely </a:t>
            </a:r>
            <a:r>
              <a:rPr lang="en-US" sz="3399" u="sng">
                <a:solidFill>
                  <a:srgbClr val="000000"/>
                </a:solidFill>
                <a:latin typeface="Canva Sans Bold"/>
              </a:rPr>
              <a:t>affect the performance of predictive models</a:t>
            </a:r>
            <a:r>
              <a:rPr lang="en-US" sz="3399">
                <a:solidFill>
                  <a:srgbClr val="000000"/>
                </a:solidFill>
                <a:latin typeface="Canva Sans"/>
              </a:rPr>
              <a:t> by introducing </a:t>
            </a:r>
            <a:r>
              <a:rPr lang="en-US" sz="3399" u="sng">
                <a:solidFill>
                  <a:srgbClr val="000000"/>
                </a:solidFill>
                <a:latin typeface="Canva Sans Bold"/>
              </a:rPr>
              <a:t>noise and bias</a:t>
            </a:r>
            <a:r>
              <a:rPr lang="en-US" sz="3399">
                <a:solidFill>
                  <a:srgbClr val="000000"/>
                </a:solidFill>
                <a:latin typeface="Canva Sans"/>
              </a:rPr>
              <a:t>. </a:t>
            </a:r>
          </a:p>
          <a:p>
            <a:pPr marL="734059" indent="-367030" lvl="1">
              <a:lnSpc>
                <a:spcPts val="4759"/>
              </a:lnSpc>
              <a:buAutoNum type="arabicPeriod" startAt="1"/>
            </a:pPr>
            <a:r>
              <a:rPr lang="en-US" sz="3399">
                <a:solidFill>
                  <a:srgbClr val="000000"/>
                </a:solidFill>
                <a:latin typeface="Canva Sans"/>
              </a:rPr>
              <a:t>Outliers can </a:t>
            </a:r>
            <a:r>
              <a:rPr lang="en-US" sz="3399" u="sng">
                <a:solidFill>
                  <a:srgbClr val="000000"/>
                </a:solidFill>
                <a:latin typeface="Canva Sans Bold"/>
              </a:rPr>
              <a:t>skew the distribution of data</a:t>
            </a:r>
            <a:r>
              <a:rPr lang="en-US" sz="3399">
                <a:solidFill>
                  <a:srgbClr val="000000"/>
                </a:solidFill>
                <a:latin typeface="Canva Sans"/>
              </a:rPr>
              <a:t> and violate assumptions of statistical tests.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8383391" y="0"/>
            <a:ext cx="9904609" cy="10287000"/>
          </a:xfrm>
          <a:prstGeom prst="rect">
            <a:avLst/>
          </a:prstGeom>
          <a:solidFill>
            <a:srgbClr val="141312">
              <a:alpha val="83922"/>
            </a:srgbClr>
          </a:solidFill>
        </p:spPr>
      </p:sp>
      <p:sp>
        <p:nvSpPr>
          <p:cNvPr name="Freeform 3" id="3"/>
          <p:cNvSpPr/>
          <p:nvPr/>
        </p:nvSpPr>
        <p:spPr>
          <a:xfrm flipH="false" flipV="false" rot="0">
            <a:off x="11278296" y="236075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38697" y="4284809"/>
            <a:ext cx="5083435" cy="1269404"/>
          </a:xfrm>
          <a:prstGeom prst="rect">
            <a:avLst/>
          </a:prstGeom>
        </p:spPr>
        <p:txBody>
          <a:bodyPr anchor="t" rtlCol="false" tIns="0" lIns="0" bIns="0" rIns="0">
            <a:spAutoFit/>
          </a:bodyPr>
          <a:lstStyle/>
          <a:p>
            <a:pPr algn="ctr">
              <a:lnSpc>
                <a:spcPts val="9527"/>
              </a:lnSpc>
            </a:pPr>
            <a:r>
              <a:rPr lang="en-US" sz="6805">
                <a:solidFill>
                  <a:srgbClr val="141312"/>
                </a:solidFill>
                <a:latin typeface="Helvetica World Bold"/>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5312973" y="6225328"/>
            <a:ext cx="7460102" cy="3846071"/>
          </a:xfrm>
          <a:custGeom>
            <a:avLst/>
            <a:gdLst/>
            <a:ahLst/>
            <a:cxnLst/>
            <a:rect r="r" b="b" t="t" l="l"/>
            <a:pathLst>
              <a:path h="3846071" w="7460102">
                <a:moveTo>
                  <a:pt x="0" y="0"/>
                </a:moveTo>
                <a:lnTo>
                  <a:pt x="7460102" y="0"/>
                </a:lnTo>
                <a:lnTo>
                  <a:pt x="7460102" y="3846071"/>
                </a:lnTo>
                <a:lnTo>
                  <a:pt x="0" y="3846071"/>
                </a:lnTo>
                <a:lnTo>
                  <a:pt x="0" y="0"/>
                </a:lnTo>
                <a:close/>
              </a:path>
            </a:pathLst>
          </a:custGeom>
          <a:blipFill>
            <a:blip r:embed="rId2"/>
            <a:stretch>
              <a:fillRect l="0" t="0" r="0" b="0"/>
            </a:stretch>
          </a:blipFill>
        </p:spPr>
      </p:sp>
      <p:sp>
        <p:nvSpPr>
          <p:cNvPr name="TextBox 3" id="3"/>
          <p:cNvSpPr txBox="true"/>
          <p:nvPr/>
        </p:nvSpPr>
        <p:spPr>
          <a:xfrm rot="0">
            <a:off x="2261373" y="365919"/>
            <a:ext cx="13563302" cy="1201737"/>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Helvetica World Bold"/>
              </a:rPr>
              <a:t>What was our Train &amp; Test dataset</a:t>
            </a:r>
          </a:p>
        </p:txBody>
      </p:sp>
      <p:sp>
        <p:nvSpPr>
          <p:cNvPr name="TextBox 4" id="4"/>
          <p:cNvSpPr txBox="true"/>
          <p:nvPr/>
        </p:nvSpPr>
        <p:spPr>
          <a:xfrm rot="0">
            <a:off x="1989729" y="2080766"/>
            <a:ext cx="14308542" cy="1980044"/>
          </a:xfrm>
          <a:prstGeom prst="rect">
            <a:avLst/>
          </a:prstGeom>
        </p:spPr>
        <p:txBody>
          <a:bodyPr anchor="t" rtlCol="false" tIns="0" lIns="0" bIns="0" rIns="0">
            <a:spAutoFit/>
          </a:bodyPr>
          <a:lstStyle/>
          <a:p>
            <a:pPr algn="ctr">
              <a:lnSpc>
                <a:spcPts val="5313"/>
              </a:lnSpc>
            </a:pPr>
            <a:r>
              <a:rPr lang="en-US" sz="3795">
                <a:solidFill>
                  <a:srgbClr val="000000"/>
                </a:solidFill>
                <a:latin typeface="Canva Sans"/>
              </a:rPr>
              <a:t>We conducted a regression analysis on a dataset comprising </a:t>
            </a:r>
            <a:r>
              <a:rPr lang="en-US" sz="3795" u="sng">
                <a:solidFill>
                  <a:srgbClr val="000000"/>
                </a:solidFill>
                <a:latin typeface="Canva Sans Bold"/>
              </a:rPr>
              <a:t>male population</a:t>
            </a:r>
            <a:r>
              <a:rPr lang="en-US" sz="3795">
                <a:solidFill>
                  <a:srgbClr val="000000"/>
                </a:solidFill>
                <a:latin typeface="Canva Sans"/>
              </a:rPr>
              <a:t> demographics in the </a:t>
            </a:r>
            <a:r>
              <a:rPr lang="en-US" sz="3795" u="sng">
                <a:solidFill>
                  <a:srgbClr val="000000"/>
                </a:solidFill>
                <a:latin typeface="Canva Sans Bold"/>
              </a:rPr>
              <a:t>European region</a:t>
            </a:r>
            <a:r>
              <a:rPr lang="en-US" sz="3795">
                <a:solidFill>
                  <a:srgbClr val="000000"/>
                </a:solidFill>
                <a:latin typeface="Canva Sans"/>
              </a:rPr>
              <a:t>. Our analysis focused on two key variables: </a:t>
            </a:r>
          </a:p>
        </p:txBody>
      </p:sp>
      <p:sp>
        <p:nvSpPr>
          <p:cNvPr name="TextBox 5" id="5"/>
          <p:cNvSpPr txBox="true"/>
          <p:nvPr/>
        </p:nvSpPr>
        <p:spPr>
          <a:xfrm rot="0">
            <a:off x="4364411" y="4375997"/>
            <a:ext cx="3659690" cy="1477855"/>
          </a:xfrm>
          <a:prstGeom prst="rect">
            <a:avLst/>
          </a:prstGeom>
        </p:spPr>
        <p:txBody>
          <a:bodyPr anchor="t" rtlCol="false" tIns="0" lIns="0" bIns="0" rIns="0">
            <a:spAutoFit/>
          </a:bodyPr>
          <a:lstStyle/>
          <a:p>
            <a:pPr algn="ctr">
              <a:lnSpc>
                <a:spcPts val="3918"/>
              </a:lnSpc>
            </a:pPr>
            <a:r>
              <a:rPr lang="en-US" sz="2798">
                <a:solidFill>
                  <a:srgbClr val="000000"/>
                </a:solidFill>
                <a:latin typeface="Canva Sans Bold"/>
              </a:rPr>
              <a:t>Gross National Income per Capita (GNI per Capita) </a:t>
            </a:r>
          </a:p>
        </p:txBody>
      </p:sp>
      <p:sp>
        <p:nvSpPr>
          <p:cNvPr name="TextBox 6" id="6"/>
          <p:cNvSpPr txBox="true"/>
          <p:nvPr/>
        </p:nvSpPr>
        <p:spPr>
          <a:xfrm rot="0">
            <a:off x="9630741" y="4523811"/>
            <a:ext cx="4938278" cy="1172702"/>
          </a:xfrm>
          <a:prstGeom prst="rect">
            <a:avLst/>
          </a:prstGeom>
        </p:spPr>
        <p:txBody>
          <a:bodyPr anchor="t" rtlCol="false" tIns="0" lIns="0" bIns="0" rIns="0">
            <a:spAutoFit/>
          </a:bodyPr>
          <a:lstStyle/>
          <a:p>
            <a:pPr algn="ctr">
              <a:lnSpc>
                <a:spcPts val="4692"/>
              </a:lnSpc>
            </a:pPr>
            <a:r>
              <a:rPr lang="en-US" sz="3352">
                <a:solidFill>
                  <a:srgbClr val="000000"/>
                </a:solidFill>
                <a:latin typeface="Canva Sans Bold"/>
              </a:rPr>
              <a:t>Standardized Death Rate (Std Death Rate)</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grpSp>
        <p:nvGrpSpPr>
          <p:cNvPr name="Group 2" id="2"/>
          <p:cNvGrpSpPr/>
          <p:nvPr/>
        </p:nvGrpSpPr>
        <p:grpSpPr>
          <a:xfrm rot="0">
            <a:off x="6093840" y="562250"/>
            <a:ext cx="5416854" cy="1851961"/>
            <a:chOff x="0" y="0"/>
            <a:chExt cx="1426661" cy="487759"/>
          </a:xfrm>
        </p:grpSpPr>
        <p:sp>
          <p:nvSpPr>
            <p:cNvPr name="Freeform 3" id="3"/>
            <p:cNvSpPr/>
            <p:nvPr/>
          </p:nvSpPr>
          <p:spPr>
            <a:xfrm flipH="false" flipV="false" rot="0">
              <a:off x="0" y="0"/>
              <a:ext cx="1426661" cy="487759"/>
            </a:xfrm>
            <a:custGeom>
              <a:avLst/>
              <a:gdLst/>
              <a:ahLst/>
              <a:cxnLst/>
              <a:rect r="r" b="b" t="t" l="l"/>
              <a:pathLst>
                <a:path h="487759" w="1426661">
                  <a:moveTo>
                    <a:pt x="72891" y="0"/>
                  </a:moveTo>
                  <a:lnTo>
                    <a:pt x="1353771" y="0"/>
                  </a:lnTo>
                  <a:cubicBezTo>
                    <a:pt x="1394027" y="0"/>
                    <a:pt x="1426661" y="32634"/>
                    <a:pt x="1426661" y="72891"/>
                  </a:cubicBezTo>
                  <a:lnTo>
                    <a:pt x="1426661" y="414869"/>
                  </a:lnTo>
                  <a:cubicBezTo>
                    <a:pt x="1426661" y="455125"/>
                    <a:pt x="1394027" y="487759"/>
                    <a:pt x="1353771" y="487759"/>
                  </a:cubicBezTo>
                  <a:lnTo>
                    <a:pt x="72891" y="487759"/>
                  </a:lnTo>
                  <a:cubicBezTo>
                    <a:pt x="32634" y="487759"/>
                    <a:pt x="0" y="455125"/>
                    <a:pt x="0" y="414869"/>
                  </a:cubicBezTo>
                  <a:lnTo>
                    <a:pt x="0" y="72891"/>
                  </a:lnTo>
                  <a:cubicBezTo>
                    <a:pt x="0" y="32634"/>
                    <a:pt x="32634" y="0"/>
                    <a:pt x="72891" y="0"/>
                  </a:cubicBezTo>
                  <a:close/>
                </a:path>
              </a:pathLst>
            </a:custGeom>
            <a:solidFill>
              <a:srgbClr val="141312"/>
            </a:solidFill>
          </p:spPr>
        </p:sp>
        <p:sp>
          <p:nvSpPr>
            <p:cNvPr name="TextBox 4" id="4"/>
            <p:cNvSpPr txBox="true"/>
            <p:nvPr/>
          </p:nvSpPr>
          <p:spPr>
            <a:xfrm>
              <a:off x="0" y="-66675"/>
              <a:ext cx="1426661" cy="554434"/>
            </a:xfrm>
            <a:prstGeom prst="rect">
              <a:avLst/>
            </a:prstGeom>
          </p:spPr>
          <p:txBody>
            <a:bodyPr anchor="ctr" rtlCol="false" tIns="50800" lIns="50800" bIns="50800" rIns="50800"/>
            <a:lstStyle/>
            <a:p>
              <a:pPr algn="ctr">
                <a:lnSpc>
                  <a:spcPts val="4900"/>
                </a:lnSpc>
              </a:pPr>
              <a:r>
                <a:rPr lang="en-US" sz="3500">
                  <a:solidFill>
                    <a:srgbClr val="FFFFFF"/>
                  </a:solidFill>
                  <a:latin typeface="Helvetica World"/>
                </a:rPr>
                <a:t>Linear Regression Model</a:t>
              </a:r>
            </a:p>
          </p:txBody>
        </p:sp>
      </p:grpSp>
      <p:grpSp>
        <p:nvGrpSpPr>
          <p:cNvPr name="Group 5" id="5"/>
          <p:cNvGrpSpPr/>
          <p:nvPr/>
        </p:nvGrpSpPr>
        <p:grpSpPr>
          <a:xfrm rot="0">
            <a:off x="13365641" y="3830495"/>
            <a:ext cx="3694981" cy="1851961"/>
            <a:chOff x="0" y="0"/>
            <a:chExt cx="973164" cy="487759"/>
          </a:xfrm>
        </p:grpSpPr>
        <p:sp>
          <p:nvSpPr>
            <p:cNvPr name="Freeform 6" id="6"/>
            <p:cNvSpPr/>
            <p:nvPr/>
          </p:nvSpPr>
          <p:spPr>
            <a:xfrm flipH="false" flipV="false" rot="0">
              <a:off x="0" y="0"/>
              <a:ext cx="973164" cy="487759"/>
            </a:xfrm>
            <a:custGeom>
              <a:avLst/>
              <a:gdLst/>
              <a:ahLst/>
              <a:cxnLst/>
              <a:rect r="r" b="b" t="t" l="l"/>
              <a:pathLst>
                <a:path h="487759" w="973164">
                  <a:moveTo>
                    <a:pt x="106858" y="0"/>
                  </a:moveTo>
                  <a:lnTo>
                    <a:pt x="866306" y="0"/>
                  </a:lnTo>
                  <a:cubicBezTo>
                    <a:pt x="894646" y="0"/>
                    <a:pt x="921826" y="11258"/>
                    <a:pt x="941866" y="31298"/>
                  </a:cubicBezTo>
                  <a:cubicBezTo>
                    <a:pt x="961906" y="51338"/>
                    <a:pt x="973164" y="78517"/>
                    <a:pt x="973164" y="106858"/>
                  </a:cubicBezTo>
                  <a:lnTo>
                    <a:pt x="973164" y="380901"/>
                  </a:lnTo>
                  <a:cubicBezTo>
                    <a:pt x="973164" y="409242"/>
                    <a:pt x="961906" y="436422"/>
                    <a:pt x="941866" y="456461"/>
                  </a:cubicBezTo>
                  <a:cubicBezTo>
                    <a:pt x="921826" y="476501"/>
                    <a:pt x="894646" y="487759"/>
                    <a:pt x="866306" y="487759"/>
                  </a:cubicBezTo>
                  <a:lnTo>
                    <a:pt x="106858" y="487759"/>
                  </a:lnTo>
                  <a:cubicBezTo>
                    <a:pt x="78517" y="487759"/>
                    <a:pt x="51338" y="476501"/>
                    <a:pt x="31298" y="456461"/>
                  </a:cubicBezTo>
                  <a:cubicBezTo>
                    <a:pt x="11258" y="436422"/>
                    <a:pt x="0" y="409242"/>
                    <a:pt x="0" y="380901"/>
                  </a:cubicBezTo>
                  <a:lnTo>
                    <a:pt x="0" y="106858"/>
                  </a:lnTo>
                  <a:cubicBezTo>
                    <a:pt x="0" y="78517"/>
                    <a:pt x="11258" y="51338"/>
                    <a:pt x="31298" y="31298"/>
                  </a:cubicBezTo>
                  <a:cubicBezTo>
                    <a:pt x="51338" y="11258"/>
                    <a:pt x="78517" y="0"/>
                    <a:pt x="106858" y="0"/>
                  </a:cubicBezTo>
                  <a:close/>
                </a:path>
              </a:pathLst>
            </a:custGeom>
            <a:solidFill>
              <a:srgbClr val="141312"/>
            </a:solidFill>
          </p:spPr>
        </p:sp>
        <p:sp>
          <p:nvSpPr>
            <p:cNvPr name="TextBox 7" id="7"/>
            <p:cNvSpPr txBox="true"/>
            <p:nvPr/>
          </p:nvSpPr>
          <p:spPr>
            <a:xfrm>
              <a:off x="0" y="-66675"/>
              <a:ext cx="973164" cy="554434"/>
            </a:xfrm>
            <a:prstGeom prst="rect">
              <a:avLst/>
            </a:prstGeom>
          </p:spPr>
          <p:txBody>
            <a:bodyPr anchor="ctr" rtlCol="false" tIns="50800" lIns="50800" bIns="50800" rIns="50800"/>
            <a:lstStyle/>
            <a:p>
              <a:pPr algn="ctr">
                <a:lnSpc>
                  <a:spcPts val="4900"/>
                </a:lnSpc>
              </a:pPr>
              <a:r>
                <a:rPr lang="en-US" sz="3500">
                  <a:solidFill>
                    <a:srgbClr val="FFFFFF"/>
                  </a:solidFill>
                  <a:latin typeface="Helvetica World"/>
                </a:rPr>
                <a:t>Decision Tree Regression</a:t>
              </a:r>
            </a:p>
          </p:txBody>
        </p:sp>
      </p:grpSp>
      <p:grpSp>
        <p:nvGrpSpPr>
          <p:cNvPr name="Group 8" id="8"/>
          <p:cNvGrpSpPr/>
          <p:nvPr/>
        </p:nvGrpSpPr>
        <p:grpSpPr>
          <a:xfrm rot="0">
            <a:off x="550704" y="3813053"/>
            <a:ext cx="4158563" cy="1578893"/>
            <a:chOff x="0" y="0"/>
            <a:chExt cx="1095259" cy="415840"/>
          </a:xfrm>
        </p:grpSpPr>
        <p:sp>
          <p:nvSpPr>
            <p:cNvPr name="Freeform 9" id="9"/>
            <p:cNvSpPr/>
            <p:nvPr/>
          </p:nvSpPr>
          <p:spPr>
            <a:xfrm flipH="false" flipV="false" rot="0">
              <a:off x="0" y="0"/>
              <a:ext cx="1095259" cy="415840"/>
            </a:xfrm>
            <a:custGeom>
              <a:avLst/>
              <a:gdLst/>
              <a:ahLst/>
              <a:cxnLst/>
              <a:rect r="r" b="b" t="t" l="l"/>
              <a:pathLst>
                <a:path h="415840" w="1095259">
                  <a:moveTo>
                    <a:pt x="94946" y="0"/>
                  </a:moveTo>
                  <a:lnTo>
                    <a:pt x="1000314" y="0"/>
                  </a:lnTo>
                  <a:cubicBezTo>
                    <a:pt x="1052751" y="0"/>
                    <a:pt x="1095259" y="42509"/>
                    <a:pt x="1095259" y="94946"/>
                  </a:cubicBezTo>
                  <a:lnTo>
                    <a:pt x="1095259" y="320894"/>
                  </a:lnTo>
                  <a:cubicBezTo>
                    <a:pt x="1095259" y="346076"/>
                    <a:pt x="1085256" y="370225"/>
                    <a:pt x="1067450" y="388031"/>
                  </a:cubicBezTo>
                  <a:cubicBezTo>
                    <a:pt x="1049645" y="405837"/>
                    <a:pt x="1025495" y="415840"/>
                    <a:pt x="1000314" y="415840"/>
                  </a:cubicBezTo>
                  <a:lnTo>
                    <a:pt x="94946" y="415840"/>
                  </a:lnTo>
                  <a:cubicBezTo>
                    <a:pt x="69765" y="415840"/>
                    <a:pt x="45615" y="405837"/>
                    <a:pt x="27809" y="388031"/>
                  </a:cubicBezTo>
                  <a:cubicBezTo>
                    <a:pt x="10003" y="370225"/>
                    <a:pt x="0" y="346076"/>
                    <a:pt x="0" y="320894"/>
                  </a:cubicBezTo>
                  <a:lnTo>
                    <a:pt x="0" y="94946"/>
                  </a:lnTo>
                  <a:cubicBezTo>
                    <a:pt x="0" y="69765"/>
                    <a:pt x="10003" y="45615"/>
                    <a:pt x="27809" y="27809"/>
                  </a:cubicBezTo>
                  <a:cubicBezTo>
                    <a:pt x="45615" y="10003"/>
                    <a:pt x="69765" y="0"/>
                    <a:pt x="94946" y="0"/>
                  </a:cubicBezTo>
                  <a:close/>
                </a:path>
              </a:pathLst>
            </a:custGeom>
            <a:solidFill>
              <a:srgbClr val="141312"/>
            </a:solidFill>
          </p:spPr>
        </p:sp>
        <p:sp>
          <p:nvSpPr>
            <p:cNvPr name="TextBox 10" id="10"/>
            <p:cNvSpPr txBox="true"/>
            <p:nvPr/>
          </p:nvSpPr>
          <p:spPr>
            <a:xfrm>
              <a:off x="0" y="-66675"/>
              <a:ext cx="1095259" cy="482515"/>
            </a:xfrm>
            <a:prstGeom prst="rect">
              <a:avLst/>
            </a:prstGeom>
          </p:spPr>
          <p:txBody>
            <a:bodyPr anchor="ctr" rtlCol="false" tIns="50800" lIns="50800" bIns="50800" rIns="50800"/>
            <a:lstStyle/>
            <a:p>
              <a:pPr algn="ctr">
                <a:lnSpc>
                  <a:spcPts val="4900"/>
                </a:lnSpc>
              </a:pPr>
              <a:r>
                <a:rPr lang="en-US" sz="3500">
                  <a:solidFill>
                    <a:srgbClr val="FFFFFF"/>
                  </a:solidFill>
                  <a:latin typeface="Helvetica World"/>
                </a:rPr>
                <a:t>Polynomial Regression</a:t>
              </a:r>
            </a:p>
          </p:txBody>
        </p:sp>
      </p:grpSp>
      <p:grpSp>
        <p:nvGrpSpPr>
          <p:cNvPr name="Group 11" id="11"/>
          <p:cNvGrpSpPr/>
          <p:nvPr/>
        </p:nvGrpSpPr>
        <p:grpSpPr>
          <a:xfrm rot="0">
            <a:off x="11643768" y="8100501"/>
            <a:ext cx="5416854" cy="1851961"/>
            <a:chOff x="0" y="0"/>
            <a:chExt cx="1426661" cy="487759"/>
          </a:xfrm>
        </p:grpSpPr>
        <p:sp>
          <p:nvSpPr>
            <p:cNvPr name="Freeform 12" id="12"/>
            <p:cNvSpPr/>
            <p:nvPr/>
          </p:nvSpPr>
          <p:spPr>
            <a:xfrm flipH="false" flipV="false" rot="0">
              <a:off x="0" y="0"/>
              <a:ext cx="1426661" cy="487759"/>
            </a:xfrm>
            <a:custGeom>
              <a:avLst/>
              <a:gdLst/>
              <a:ahLst/>
              <a:cxnLst/>
              <a:rect r="r" b="b" t="t" l="l"/>
              <a:pathLst>
                <a:path h="487759" w="1426661">
                  <a:moveTo>
                    <a:pt x="72891" y="0"/>
                  </a:moveTo>
                  <a:lnTo>
                    <a:pt x="1353771" y="0"/>
                  </a:lnTo>
                  <a:cubicBezTo>
                    <a:pt x="1394027" y="0"/>
                    <a:pt x="1426661" y="32634"/>
                    <a:pt x="1426661" y="72891"/>
                  </a:cubicBezTo>
                  <a:lnTo>
                    <a:pt x="1426661" y="414869"/>
                  </a:lnTo>
                  <a:cubicBezTo>
                    <a:pt x="1426661" y="455125"/>
                    <a:pt x="1394027" y="487759"/>
                    <a:pt x="1353771" y="487759"/>
                  </a:cubicBezTo>
                  <a:lnTo>
                    <a:pt x="72891" y="487759"/>
                  </a:lnTo>
                  <a:cubicBezTo>
                    <a:pt x="32634" y="487759"/>
                    <a:pt x="0" y="455125"/>
                    <a:pt x="0" y="414869"/>
                  </a:cubicBezTo>
                  <a:lnTo>
                    <a:pt x="0" y="72891"/>
                  </a:lnTo>
                  <a:cubicBezTo>
                    <a:pt x="0" y="32634"/>
                    <a:pt x="32634" y="0"/>
                    <a:pt x="72891" y="0"/>
                  </a:cubicBezTo>
                  <a:close/>
                </a:path>
              </a:pathLst>
            </a:custGeom>
            <a:solidFill>
              <a:srgbClr val="141312"/>
            </a:solidFill>
          </p:spPr>
        </p:sp>
        <p:sp>
          <p:nvSpPr>
            <p:cNvPr name="TextBox 13" id="13"/>
            <p:cNvSpPr txBox="true"/>
            <p:nvPr/>
          </p:nvSpPr>
          <p:spPr>
            <a:xfrm>
              <a:off x="0" y="-66675"/>
              <a:ext cx="1426661" cy="554434"/>
            </a:xfrm>
            <a:prstGeom prst="rect">
              <a:avLst/>
            </a:prstGeom>
          </p:spPr>
          <p:txBody>
            <a:bodyPr anchor="ctr" rtlCol="false" tIns="50800" lIns="50800" bIns="50800" rIns="50800"/>
            <a:lstStyle/>
            <a:p>
              <a:pPr algn="ctr">
                <a:lnSpc>
                  <a:spcPts val="4900"/>
                </a:lnSpc>
              </a:pPr>
              <a:r>
                <a:rPr lang="en-US" sz="3500">
                  <a:solidFill>
                    <a:srgbClr val="FFFFFF"/>
                  </a:solidFill>
                  <a:latin typeface="Helvetica World"/>
                </a:rPr>
                <a:t>Random Forest Regression</a:t>
              </a:r>
            </a:p>
          </p:txBody>
        </p:sp>
      </p:grpSp>
      <p:grpSp>
        <p:nvGrpSpPr>
          <p:cNvPr name="Group 14" id="14"/>
          <p:cNvGrpSpPr/>
          <p:nvPr/>
        </p:nvGrpSpPr>
        <p:grpSpPr>
          <a:xfrm rot="0">
            <a:off x="1154546" y="8100501"/>
            <a:ext cx="5416854" cy="1851961"/>
            <a:chOff x="0" y="0"/>
            <a:chExt cx="1426661" cy="487759"/>
          </a:xfrm>
        </p:grpSpPr>
        <p:sp>
          <p:nvSpPr>
            <p:cNvPr name="Freeform 15" id="15"/>
            <p:cNvSpPr/>
            <p:nvPr/>
          </p:nvSpPr>
          <p:spPr>
            <a:xfrm flipH="false" flipV="false" rot="0">
              <a:off x="0" y="0"/>
              <a:ext cx="1426661" cy="487759"/>
            </a:xfrm>
            <a:custGeom>
              <a:avLst/>
              <a:gdLst/>
              <a:ahLst/>
              <a:cxnLst/>
              <a:rect r="r" b="b" t="t" l="l"/>
              <a:pathLst>
                <a:path h="487759" w="1426661">
                  <a:moveTo>
                    <a:pt x="72891" y="0"/>
                  </a:moveTo>
                  <a:lnTo>
                    <a:pt x="1353771" y="0"/>
                  </a:lnTo>
                  <a:cubicBezTo>
                    <a:pt x="1394027" y="0"/>
                    <a:pt x="1426661" y="32634"/>
                    <a:pt x="1426661" y="72891"/>
                  </a:cubicBezTo>
                  <a:lnTo>
                    <a:pt x="1426661" y="414869"/>
                  </a:lnTo>
                  <a:cubicBezTo>
                    <a:pt x="1426661" y="455125"/>
                    <a:pt x="1394027" y="487759"/>
                    <a:pt x="1353771" y="487759"/>
                  </a:cubicBezTo>
                  <a:lnTo>
                    <a:pt x="72891" y="487759"/>
                  </a:lnTo>
                  <a:cubicBezTo>
                    <a:pt x="32634" y="487759"/>
                    <a:pt x="0" y="455125"/>
                    <a:pt x="0" y="414869"/>
                  </a:cubicBezTo>
                  <a:lnTo>
                    <a:pt x="0" y="72891"/>
                  </a:lnTo>
                  <a:cubicBezTo>
                    <a:pt x="0" y="32634"/>
                    <a:pt x="32634" y="0"/>
                    <a:pt x="72891" y="0"/>
                  </a:cubicBezTo>
                  <a:close/>
                </a:path>
              </a:pathLst>
            </a:custGeom>
            <a:solidFill>
              <a:srgbClr val="141312"/>
            </a:solidFill>
          </p:spPr>
        </p:sp>
        <p:sp>
          <p:nvSpPr>
            <p:cNvPr name="TextBox 16" id="16"/>
            <p:cNvSpPr txBox="true"/>
            <p:nvPr/>
          </p:nvSpPr>
          <p:spPr>
            <a:xfrm>
              <a:off x="0" y="-66675"/>
              <a:ext cx="1426661" cy="554434"/>
            </a:xfrm>
            <a:prstGeom prst="rect">
              <a:avLst/>
            </a:prstGeom>
          </p:spPr>
          <p:txBody>
            <a:bodyPr anchor="ctr" rtlCol="false" tIns="50800" lIns="50800" bIns="50800" rIns="50800"/>
            <a:lstStyle/>
            <a:p>
              <a:pPr algn="ctr">
                <a:lnSpc>
                  <a:spcPts val="4900"/>
                </a:lnSpc>
              </a:pPr>
              <a:r>
                <a:rPr lang="en-US" sz="3500">
                  <a:solidFill>
                    <a:srgbClr val="FFFFFF"/>
                  </a:solidFill>
                  <a:latin typeface="Helvetica World"/>
                </a:rPr>
                <a:t>Gradient Boosting Regression</a:t>
              </a:r>
            </a:p>
          </p:txBody>
        </p:sp>
      </p:grpSp>
      <p:grpSp>
        <p:nvGrpSpPr>
          <p:cNvPr name="Group 17" id="17"/>
          <p:cNvGrpSpPr/>
          <p:nvPr/>
        </p:nvGrpSpPr>
        <p:grpSpPr>
          <a:xfrm rot="0">
            <a:off x="5917237" y="4756476"/>
            <a:ext cx="5726531" cy="1507915"/>
            <a:chOff x="0" y="0"/>
            <a:chExt cx="7635374" cy="2010554"/>
          </a:xfrm>
        </p:grpSpPr>
        <p:grpSp>
          <p:nvGrpSpPr>
            <p:cNvPr name="Group 18" id="18"/>
            <p:cNvGrpSpPr/>
            <p:nvPr/>
          </p:nvGrpSpPr>
          <p:grpSpPr>
            <a:xfrm rot="0">
              <a:off x="0" y="0"/>
              <a:ext cx="7635374" cy="2010554"/>
              <a:chOff x="0" y="0"/>
              <a:chExt cx="1508222" cy="397146"/>
            </a:xfrm>
          </p:grpSpPr>
          <p:sp>
            <p:nvSpPr>
              <p:cNvPr name="Freeform 19" id="19"/>
              <p:cNvSpPr/>
              <p:nvPr/>
            </p:nvSpPr>
            <p:spPr>
              <a:xfrm flipH="false" flipV="false" rot="0">
                <a:off x="0" y="0"/>
                <a:ext cx="1508222" cy="397146"/>
              </a:xfrm>
              <a:custGeom>
                <a:avLst/>
                <a:gdLst/>
                <a:ahLst/>
                <a:cxnLst/>
                <a:rect r="r" b="b" t="t" l="l"/>
                <a:pathLst>
                  <a:path h="397146" w="1508222">
                    <a:moveTo>
                      <a:pt x="68949" y="0"/>
                    </a:moveTo>
                    <a:lnTo>
                      <a:pt x="1439273" y="0"/>
                    </a:lnTo>
                    <a:cubicBezTo>
                      <a:pt x="1457560" y="0"/>
                      <a:pt x="1475097" y="7264"/>
                      <a:pt x="1488027" y="20195"/>
                    </a:cubicBezTo>
                    <a:cubicBezTo>
                      <a:pt x="1500958" y="33125"/>
                      <a:pt x="1508222" y="50663"/>
                      <a:pt x="1508222" y="68949"/>
                    </a:cubicBezTo>
                    <a:lnTo>
                      <a:pt x="1508222" y="328198"/>
                    </a:lnTo>
                    <a:cubicBezTo>
                      <a:pt x="1508222" y="346484"/>
                      <a:pt x="1500958" y="364021"/>
                      <a:pt x="1488027" y="376952"/>
                    </a:cubicBezTo>
                    <a:cubicBezTo>
                      <a:pt x="1475097" y="389882"/>
                      <a:pt x="1457560" y="397146"/>
                      <a:pt x="1439273" y="397146"/>
                    </a:cubicBezTo>
                    <a:lnTo>
                      <a:pt x="68949" y="397146"/>
                    </a:lnTo>
                    <a:cubicBezTo>
                      <a:pt x="50663" y="397146"/>
                      <a:pt x="33125" y="389882"/>
                      <a:pt x="20195" y="376952"/>
                    </a:cubicBezTo>
                    <a:cubicBezTo>
                      <a:pt x="7264" y="364021"/>
                      <a:pt x="0" y="346484"/>
                      <a:pt x="0" y="328198"/>
                    </a:cubicBezTo>
                    <a:lnTo>
                      <a:pt x="0" y="68949"/>
                    </a:lnTo>
                    <a:cubicBezTo>
                      <a:pt x="0" y="50663"/>
                      <a:pt x="7264" y="33125"/>
                      <a:pt x="20195" y="20195"/>
                    </a:cubicBezTo>
                    <a:cubicBezTo>
                      <a:pt x="33125" y="7264"/>
                      <a:pt x="50663" y="0"/>
                      <a:pt x="68949" y="0"/>
                    </a:cubicBezTo>
                    <a:close/>
                  </a:path>
                </a:pathLst>
              </a:custGeom>
              <a:solidFill>
                <a:srgbClr val="000000">
                  <a:alpha val="0"/>
                </a:srgbClr>
              </a:solidFill>
              <a:ln w="76200" cap="rnd">
                <a:solidFill>
                  <a:srgbClr val="000000"/>
                </a:solidFill>
                <a:prstDash val="solid"/>
                <a:round/>
              </a:ln>
            </p:spPr>
          </p:sp>
          <p:sp>
            <p:nvSpPr>
              <p:cNvPr name="TextBox 20" id="20"/>
              <p:cNvSpPr txBox="true"/>
              <p:nvPr/>
            </p:nvSpPr>
            <p:spPr>
              <a:xfrm>
                <a:off x="0" y="-47625"/>
                <a:ext cx="1508222" cy="444771"/>
              </a:xfrm>
              <a:prstGeom prst="rect">
                <a:avLst/>
              </a:prstGeom>
            </p:spPr>
            <p:txBody>
              <a:bodyPr anchor="ctr" rtlCol="false" tIns="50800" lIns="50800" bIns="50800" rIns="50800"/>
              <a:lstStyle/>
              <a:p>
                <a:pPr algn="ctr">
                  <a:lnSpc>
                    <a:spcPts val="3604"/>
                  </a:lnSpc>
                </a:pPr>
              </a:p>
            </p:txBody>
          </p:sp>
        </p:grpSp>
        <p:sp>
          <p:nvSpPr>
            <p:cNvPr name="TextBox 21" id="21"/>
            <p:cNvSpPr txBox="true"/>
            <p:nvPr/>
          </p:nvSpPr>
          <p:spPr>
            <a:xfrm rot="0">
              <a:off x="303657" y="162844"/>
              <a:ext cx="7028061" cy="1561042"/>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141312"/>
                  </a:solidFill>
                  <a:latin typeface="Helvetica World Bold"/>
                </a:rPr>
                <a:t>Models used </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grpSp>
        <p:nvGrpSpPr>
          <p:cNvPr name="Group 2" id="2"/>
          <p:cNvGrpSpPr/>
          <p:nvPr/>
        </p:nvGrpSpPr>
        <p:grpSpPr>
          <a:xfrm rot="0">
            <a:off x="203368" y="3935108"/>
            <a:ext cx="11418905" cy="5869034"/>
            <a:chOff x="0" y="0"/>
            <a:chExt cx="15225207" cy="7825378"/>
          </a:xfrm>
        </p:grpSpPr>
        <p:sp>
          <p:nvSpPr>
            <p:cNvPr name="Freeform 3" id="3"/>
            <p:cNvSpPr/>
            <p:nvPr/>
          </p:nvSpPr>
          <p:spPr>
            <a:xfrm flipH="false" flipV="false" rot="0">
              <a:off x="0" y="0"/>
              <a:ext cx="15225207" cy="7825378"/>
            </a:xfrm>
            <a:custGeom>
              <a:avLst/>
              <a:gdLst/>
              <a:ahLst/>
              <a:cxnLst/>
              <a:rect r="r" b="b" t="t" l="l"/>
              <a:pathLst>
                <a:path h="7825378" w="15225207">
                  <a:moveTo>
                    <a:pt x="0" y="0"/>
                  </a:moveTo>
                  <a:lnTo>
                    <a:pt x="15225207" y="0"/>
                  </a:lnTo>
                  <a:lnTo>
                    <a:pt x="15225207" y="7825378"/>
                  </a:lnTo>
                  <a:lnTo>
                    <a:pt x="0" y="7825378"/>
                  </a:lnTo>
                  <a:lnTo>
                    <a:pt x="0" y="0"/>
                  </a:lnTo>
                  <a:close/>
                </a:path>
              </a:pathLst>
            </a:custGeom>
            <a:blipFill>
              <a:blip r:embed="rId2"/>
              <a:stretch>
                <a:fillRect l="0" t="0" r="0" b="0"/>
              </a:stretch>
            </a:blipFill>
          </p:spPr>
        </p:sp>
        <p:sp>
          <p:nvSpPr>
            <p:cNvPr name="Freeform 4" id="4"/>
            <p:cNvSpPr/>
            <p:nvPr/>
          </p:nvSpPr>
          <p:spPr>
            <a:xfrm flipH="false" flipV="false" rot="0">
              <a:off x="8628235" y="0"/>
              <a:ext cx="6596971" cy="1309511"/>
            </a:xfrm>
            <a:custGeom>
              <a:avLst/>
              <a:gdLst/>
              <a:ahLst/>
              <a:cxnLst/>
              <a:rect r="r" b="b" t="t" l="l"/>
              <a:pathLst>
                <a:path h="1309511" w="6596971">
                  <a:moveTo>
                    <a:pt x="0" y="0"/>
                  </a:moveTo>
                  <a:lnTo>
                    <a:pt x="6596972" y="0"/>
                  </a:lnTo>
                  <a:lnTo>
                    <a:pt x="6596972" y="1309511"/>
                  </a:lnTo>
                  <a:lnTo>
                    <a:pt x="0" y="1309511"/>
                  </a:lnTo>
                  <a:lnTo>
                    <a:pt x="0" y="0"/>
                  </a:lnTo>
                  <a:close/>
                </a:path>
              </a:pathLst>
            </a:custGeom>
            <a:blipFill>
              <a:blip r:embed="rId3"/>
              <a:stretch>
                <a:fillRect l="0" t="0" r="0" b="0"/>
              </a:stretch>
            </a:blipFill>
          </p:spPr>
        </p:sp>
      </p:grpSp>
      <p:sp>
        <p:nvSpPr>
          <p:cNvPr name="TextBox 5" id="5"/>
          <p:cNvSpPr txBox="true"/>
          <p:nvPr/>
        </p:nvSpPr>
        <p:spPr>
          <a:xfrm rot="0">
            <a:off x="1708026" y="162667"/>
            <a:ext cx="15324832" cy="1400175"/>
          </a:xfrm>
          <a:prstGeom prst="rect">
            <a:avLst/>
          </a:prstGeom>
        </p:spPr>
        <p:txBody>
          <a:bodyPr anchor="t" rtlCol="false" tIns="0" lIns="0" bIns="0" rIns="0">
            <a:spAutoFit/>
          </a:bodyPr>
          <a:lstStyle/>
          <a:p>
            <a:pPr algn="ctr">
              <a:lnSpc>
                <a:spcPts val="10500"/>
              </a:lnSpc>
            </a:pPr>
            <a:r>
              <a:rPr lang="en-US" sz="7500">
                <a:solidFill>
                  <a:srgbClr val="000000"/>
                </a:solidFill>
                <a:latin typeface="Helvetica World Bold"/>
              </a:rPr>
              <a:t>Best Model</a:t>
            </a:r>
          </a:p>
        </p:txBody>
      </p:sp>
      <p:sp>
        <p:nvSpPr>
          <p:cNvPr name="TextBox 6" id="6"/>
          <p:cNvSpPr txBox="true"/>
          <p:nvPr/>
        </p:nvSpPr>
        <p:spPr>
          <a:xfrm rot="0">
            <a:off x="12475779" y="5594004"/>
            <a:ext cx="4940136" cy="3091408"/>
          </a:xfrm>
          <a:prstGeom prst="rect">
            <a:avLst/>
          </a:prstGeom>
        </p:spPr>
        <p:txBody>
          <a:bodyPr anchor="t" rtlCol="false" tIns="0" lIns="0" bIns="0" rIns="0">
            <a:spAutoFit/>
          </a:bodyPr>
          <a:lstStyle/>
          <a:p>
            <a:pPr algn="ctr" marL="0" indent="0" lvl="0">
              <a:lnSpc>
                <a:spcPts val="3550"/>
              </a:lnSpc>
              <a:spcBef>
                <a:spcPct val="0"/>
              </a:spcBef>
            </a:pPr>
            <a:r>
              <a:rPr lang="en-US" sz="2536">
                <a:solidFill>
                  <a:srgbClr val="000000"/>
                </a:solidFill>
                <a:latin typeface="Helvetica World"/>
              </a:rPr>
              <a:t>The linear regression model is shown to be the best model out of the other 5 models that were used. Even though the line has a negative gradient, it shows a strong relationship between GNIPerCapita and STDDeathRate</a:t>
            </a:r>
          </a:p>
        </p:txBody>
      </p:sp>
      <p:sp>
        <p:nvSpPr>
          <p:cNvPr name="TextBox 7" id="7"/>
          <p:cNvSpPr txBox="true"/>
          <p:nvPr/>
        </p:nvSpPr>
        <p:spPr>
          <a:xfrm rot="0">
            <a:off x="6414247" y="2455500"/>
            <a:ext cx="5912390" cy="963295"/>
          </a:xfrm>
          <a:prstGeom prst="rect">
            <a:avLst/>
          </a:prstGeom>
        </p:spPr>
        <p:txBody>
          <a:bodyPr anchor="t" rtlCol="false" tIns="0" lIns="0" bIns="0" rIns="0">
            <a:spAutoFit/>
          </a:bodyPr>
          <a:lstStyle/>
          <a:p>
            <a:pPr marL="0" indent="0" lvl="0">
              <a:lnSpc>
                <a:spcPts val="7279"/>
              </a:lnSpc>
              <a:spcBef>
                <a:spcPct val="0"/>
              </a:spcBef>
            </a:pPr>
            <a:r>
              <a:rPr lang="en-US" sz="5199">
                <a:solidFill>
                  <a:srgbClr val="000000"/>
                </a:solidFill>
                <a:latin typeface="Helvetica World Bold"/>
              </a:rPr>
              <a:t>Linear Regression</a:t>
            </a:r>
          </a:p>
        </p:txBody>
      </p:sp>
      <p:sp>
        <p:nvSpPr>
          <p:cNvPr name="TextBox 8" id="8"/>
          <p:cNvSpPr txBox="true"/>
          <p:nvPr/>
        </p:nvSpPr>
        <p:spPr>
          <a:xfrm rot="0">
            <a:off x="13082961" y="4454684"/>
            <a:ext cx="3282221" cy="9632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Helvetica World Bold"/>
              </a:rPr>
              <a:t>Insights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grpSp>
        <p:nvGrpSpPr>
          <p:cNvPr name="Group 2" id="2"/>
          <p:cNvGrpSpPr/>
          <p:nvPr/>
        </p:nvGrpSpPr>
        <p:grpSpPr>
          <a:xfrm rot="0">
            <a:off x="319276" y="4213634"/>
            <a:ext cx="10881260" cy="5605754"/>
            <a:chOff x="0" y="0"/>
            <a:chExt cx="14508347" cy="7474339"/>
          </a:xfrm>
        </p:grpSpPr>
        <p:sp>
          <p:nvSpPr>
            <p:cNvPr name="Freeform 3" id="3"/>
            <p:cNvSpPr/>
            <p:nvPr/>
          </p:nvSpPr>
          <p:spPr>
            <a:xfrm flipH="false" flipV="false" rot="0">
              <a:off x="0" y="0"/>
              <a:ext cx="14508347" cy="7474339"/>
            </a:xfrm>
            <a:custGeom>
              <a:avLst/>
              <a:gdLst/>
              <a:ahLst/>
              <a:cxnLst/>
              <a:rect r="r" b="b" t="t" l="l"/>
              <a:pathLst>
                <a:path h="7474339" w="14508347">
                  <a:moveTo>
                    <a:pt x="0" y="0"/>
                  </a:moveTo>
                  <a:lnTo>
                    <a:pt x="14508347" y="0"/>
                  </a:lnTo>
                  <a:lnTo>
                    <a:pt x="14508347" y="7474339"/>
                  </a:lnTo>
                  <a:lnTo>
                    <a:pt x="0" y="7474339"/>
                  </a:lnTo>
                  <a:lnTo>
                    <a:pt x="0" y="0"/>
                  </a:lnTo>
                  <a:close/>
                </a:path>
              </a:pathLst>
            </a:custGeom>
            <a:blipFill>
              <a:blip r:embed="rId2"/>
              <a:stretch>
                <a:fillRect l="0" t="0" r="0" b="0"/>
              </a:stretch>
            </a:blipFill>
          </p:spPr>
        </p:sp>
        <p:sp>
          <p:nvSpPr>
            <p:cNvPr name="Freeform 4" id="4"/>
            <p:cNvSpPr/>
            <p:nvPr/>
          </p:nvSpPr>
          <p:spPr>
            <a:xfrm flipH="false" flipV="false" rot="0">
              <a:off x="7162812" y="60605"/>
              <a:ext cx="7345535" cy="1179216"/>
            </a:xfrm>
            <a:custGeom>
              <a:avLst/>
              <a:gdLst/>
              <a:ahLst/>
              <a:cxnLst/>
              <a:rect r="r" b="b" t="t" l="l"/>
              <a:pathLst>
                <a:path h="1179216" w="7345535">
                  <a:moveTo>
                    <a:pt x="0" y="0"/>
                  </a:moveTo>
                  <a:lnTo>
                    <a:pt x="7345535" y="0"/>
                  </a:lnTo>
                  <a:lnTo>
                    <a:pt x="7345535" y="1179216"/>
                  </a:lnTo>
                  <a:lnTo>
                    <a:pt x="0" y="1179216"/>
                  </a:lnTo>
                  <a:lnTo>
                    <a:pt x="0" y="0"/>
                  </a:lnTo>
                  <a:close/>
                </a:path>
              </a:pathLst>
            </a:custGeom>
            <a:blipFill>
              <a:blip r:embed="rId3"/>
              <a:stretch>
                <a:fillRect l="0" t="0" r="0" b="0"/>
              </a:stretch>
            </a:blipFill>
          </p:spPr>
        </p:sp>
      </p:grpSp>
      <p:sp>
        <p:nvSpPr>
          <p:cNvPr name="TextBox 5" id="5"/>
          <p:cNvSpPr txBox="true"/>
          <p:nvPr/>
        </p:nvSpPr>
        <p:spPr>
          <a:xfrm rot="0">
            <a:off x="5759907" y="112078"/>
            <a:ext cx="7090321" cy="1400175"/>
          </a:xfrm>
          <a:prstGeom prst="rect">
            <a:avLst/>
          </a:prstGeom>
        </p:spPr>
        <p:txBody>
          <a:bodyPr anchor="t" rtlCol="false" tIns="0" lIns="0" bIns="0" rIns="0">
            <a:spAutoFit/>
          </a:bodyPr>
          <a:lstStyle/>
          <a:p>
            <a:pPr algn="ctr">
              <a:lnSpc>
                <a:spcPts val="10500"/>
              </a:lnSpc>
            </a:pPr>
            <a:r>
              <a:rPr lang="en-US" sz="7500">
                <a:solidFill>
                  <a:srgbClr val="000000"/>
                </a:solidFill>
                <a:latin typeface="Helvetica World Bold"/>
              </a:rPr>
              <a:t>2nd Best Model</a:t>
            </a:r>
          </a:p>
        </p:txBody>
      </p:sp>
      <p:sp>
        <p:nvSpPr>
          <p:cNvPr name="TextBox 6" id="6"/>
          <p:cNvSpPr txBox="true"/>
          <p:nvPr/>
        </p:nvSpPr>
        <p:spPr>
          <a:xfrm rot="0">
            <a:off x="5377589" y="2335939"/>
            <a:ext cx="7532822" cy="963295"/>
          </a:xfrm>
          <a:prstGeom prst="rect">
            <a:avLst/>
          </a:prstGeom>
        </p:spPr>
        <p:txBody>
          <a:bodyPr anchor="t" rtlCol="false" tIns="0" lIns="0" bIns="0" rIns="0">
            <a:spAutoFit/>
          </a:bodyPr>
          <a:lstStyle/>
          <a:p>
            <a:pPr algn="ctr">
              <a:lnSpc>
                <a:spcPts val="7279"/>
              </a:lnSpc>
            </a:pPr>
            <a:r>
              <a:rPr lang="en-US" sz="5199">
                <a:solidFill>
                  <a:srgbClr val="000000"/>
                </a:solidFill>
                <a:latin typeface="Helvetica World Bold"/>
              </a:rPr>
              <a:t>Polynomial Regression</a:t>
            </a:r>
          </a:p>
        </p:txBody>
      </p:sp>
      <p:sp>
        <p:nvSpPr>
          <p:cNvPr name="TextBox 7" id="7"/>
          <p:cNvSpPr txBox="true"/>
          <p:nvPr/>
        </p:nvSpPr>
        <p:spPr>
          <a:xfrm rot="0">
            <a:off x="12150218" y="5778500"/>
            <a:ext cx="4852053" cy="3479800"/>
          </a:xfrm>
          <a:prstGeom prst="rect">
            <a:avLst/>
          </a:prstGeom>
        </p:spPr>
        <p:txBody>
          <a:bodyPr anchor="t" rtlCol="false" tIns="0" lIns="0" bIns="0" rIns="0">
            <a:spAutoFit/>
          </a:bodyPr>
          <a:lstStyle/>
          <a:p>
            <a:pPr algn="ctr">
              <a:lnSpc>
                <a:spcPts val="3499"/>
              </a:lnSpc>
            </a:pPr>
            <a:r>
              <a:rPr lang="en-US" sz="2499">
                <a:solidFill>
                  <a:srgbClr val="000000"/>
                </a:solidFill>
                <a:latin typeface="Helvetica World"/>
              </a:rPr>
              <a:t>The polynomial regression model captures some non-linear relationships between the predictor variable (GNIPerCapita) and the response variable (StdDeathRate). Through the model we can observe that it has limited predictive power</a:t>
            </a:r>
          </a:p>
        </p:txBody>
      </p:sp>
      <p:sp>
        <p:nvSpPr>
          <p:cNvPr name="TextBox 8" id="8"/>
          <p:cNvSpPr txBox="true"/>
          <p:nvPr/>
        </p:nvSpPr>
        <p:spPr>
          <a:xfrm rot="0">
            <a:off x="12935134" y="4180205"/>
            <a:ext cx="3282221" cy="9632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Helvetica World Bold"/>
              </a:rPr>
              <a:t>Insights</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1403598" y="4153779"/>
            <a:ext cx="15480804" cy="1926199"/>
          </a:xfrm>
          <a:prstGeom prst="rect">
            <a:avLst/>
          </a:prstGeom>
        </p:spPr>
        <p:txBody>
          <a:bodyPr anchor="t" rtlCol="false" tIns="0" lIns="0" bIns="0" rIns="0">
            <a:spAutoFit/>
          </a:bodyPr>
          <a:lstStyle/>
          <a:p>
            <a:pPr algn="ctr" marL="0" indent="0" lvl="0">
              <a:lnSpc>
                <a:spcPts val="14581"/>
              </a:lnSpc>
              <a:spcBef>
                <a:spcPct val="0"/>
              </a:spcBef>
            </a:pPr>
            <a:r>
              <a:rPr lang="en-US" sz="10415">
                <a:solidFill>
                  <a:srgbClr val="000000"/>
                </a:solidFill>
                <a:latin typeface="Helvetica World Bold"/>
              </a:rPr>
              <a:t>Other Models Attempted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grpSp>
        <p:nvGrpSpPr>
          <p:cNvPr name="Group 2" id="2"/>
          <p:cNvGrpSpPr/>
          <p:nvPr/>
        </p:nvGrpSpPr>
        <p:grpSpPr>
          <a:xfrm rot="0">
            <a:off x="482022" y="4041554"/>
            <a:ext cx="10779353" cy="5536249"/>
            <a:chOff x="0" y="0"/>
            <a:chExt cx="14372471" cy="7381665"/>
          </a:xfrm>
        </p:grpSpPr>
        <p:sp>
          <p:nvSpPr>
            <p:cNvPr name="Freeform 3" id="3"/>
            <p:cNvSpPr/>
            <p:nvPr/>
          </p:nvSpPr>
          <p:spPr>
            <a:xfrm flipH="false" flipV="false" rot="0">
              <a:off x="0" y="0"/>
              <a:ext cx="14372471" cy="7381665"/>
            </a:xfrm>
            <a:custGeom>
              <a:avLst/>
              <a:gdLst/>
              <a:ahLst/>
              <a:cxnLst/>
              <a:rect r="r" b="b" t="t" l="l"/>
              <a:pathLst>
                <a:path h="7381665" w="14372471">
                  <a:moveTo>
                    <a:pt x="0" y="0"/>
                  </a:moveTo>
                  <a:lnTo>
                    <a:pt x="14372471" y="0"/>
                  </a:lnTo>
                  <a:lnTo>
                    <a:pt x="14372471" y="7381665"/>
                  </a:lnTo>
                  <a:lnTo>
                    <a:pt x="0" y="7381665"/>
                  </a:lnTo>
                  <a:lnTo>
                    <a:pt x="0" y="0"/>
                  </a:lnTo>
                  <a:close/>
                </a:path>
              </a:pathLst>
            </a:custGeom>
            <a:blipFill>
              <a:blip r:embed="rId2"/>
              <a:stretch>
                <a:fillRect l="0" t="0" r="0" b="0"/>
              </a:stretch>
            </a:blipFill>
          </p:spPr>
        </p:sp>
        <p:sp>
          <p:nvSpPr>
            <p:cNvPr name="Freeform 4" id="4"/>
            <p:cNvSpPr/>
            <p:nvPr/>
          </p:nvSpPr>
          <p:spPr>
            <a:xfrm flipH="false" flipV="false" rot="0">
              <a:off x="7459285" y="0"/>
              <a:ext cx="6913186" cy="1211873"/>
            </a:xfrm>
            <a:custGeom>
              <a:avLst/>
              <a:gdLst/>
              <a:ahLst/>
              <a:cxnLst/>
              <a:rect r="r" b="b" t="t" l="l"/>
              <a:pathLst>
                <a:path h="1211873" w="6913186">
                  <a:moveTo>
                    <a:pt x="0" y="0"/>
                  </a:moveTo>
                  <a:lnTo>
                    <a:pt x="6913186" y="0"/>
                  </a:lnTo>
                  <a:lnTo>
                    <a:pt x="6913186" y="1211873"/>
                  </a:lnTo>
                  <a:lnTo>
                    <a:pt x="0" y="1211873"/>
                  </a:lnTo>
                  <a:lnTo>
                    <a:pt x="0" y="0"/>
                  </a:lnTo>
                  <a:close/>
                </a:path>
              </a:pathLst>
            </a:custGeom>
            <a:blipFill>
              <a:blip r:embed="rId3"/>
              <a:stretch>
                <a:fillRect l="0" t="0" r="0" b="0"/>
              </a:stretch>
            </a:blipFill>
          </p:spPr>
        </p:sp>
      </p:grpSp>
      <p:sp>
        <p:nvSpPr>
          <p:cNvPr name="TextBox 5" id="5"/>
          <p:cNvSpPr txBox="true"/>
          <p:nvPr/>
        </p:nvSpPr>
        <p:spPr>
          <a:xfrm rot="0">
            <a:off x="6341604" y="195239"/>
            <a:ext cx="5604793" cy="1400175"/>
          </a:xfrm>
          <a:prstGeom prst="rect">
            <a:avLst/>
          </a:prstGeom>
        </p:spPr>
        <p:txBody>
          <a:bodyPr anchor="t" rtlCol="false" tIns="0" lIns="0" bIns="0" rIns="0">
            <a:spAutoFit/>
          </a:bodyPr>
          <a:lstStyle/>
          <a:p>
            <a:pPr algn="ctr">
              <a:lnSpc>
                <a:spcPts val="10500"/>
              </a:lnSpc>
            </a:pPr>
            <a:r>
              <a:rPr lang="en-US" sz="7500">
                <a:solidFill>
                  <a:srgbClr val="000000"/>
                </a:solidFill>
                <a:latin typeface="Helvetica World Bold"/>
              </a:rPr>
              <a:t>Other Model</a:t>
            </a:r>
          </a:p>
        </p:txBody>
      </p:sp>
      <p:sp>
        <p:nvSpPr>
          <p:cNvPr name="TextBox 6" id="6"/>
          <p:cNvSpPr txBox="true"/>
          <p:nvPr/>
        </p:nvSpPr>
        <p:spPr>
          <a:xfrm rot="0">
            <a:off x="6942289" y="2287684"/>
            <a:ext cx="4612954" cy="9632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Helvetica World Bold"/>
              </a:rPr>
              <a:t>Decision </a:t>
            </a:r>
            <a:r>
              <a:rPr lang="en-US" sz="5199">
                <a:solidFill>
                  <a:srgbClr val="000000"/>
                </a:solidFill>
                <a:latin typeface="Helvetica World Bold"/>
              </a:rPr>
              <a:t>Tree</a:t>
            </a:r>
          </a:p>
        </p:txBody>
      </p:sp>
      <p:sp>
        <p:nvSpPr>
          <p:cNvPr name="TextBox 7" id="7"/>
          <p:cNvSpPr txBox="true"/>
          <p:nvPr/>
        </p:nvSpPr>
        <p:spPr>
          <a:xfrm rot="0">
            <a:off x="11555243" y="6146104"/>
            <a:ext cx="6732757" cy="1289050"/>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000000"/>
                </a:solidFill>
                <a:latin typeface="Helvetica World"/>
              </a:rPr>
              <a:t>We have also attempted to use the decision tree model and it turns out to be worse than the linear and polynomial regression</a:t>
            </a:r>
          </a:p>
        </p:txBody>
      </p:sp>
      <p:sp>
        <p:nvSpPr>
          <p:cNvPr name="TextBox 8" id="8"/>
          <p:cNvSpPr txBox="true"/>
          <p:nvPr/>
        </p:nvSpPr>
        <p:spPr>
          <a:xfrm rot="0">
            <a:off x="13280511" y="4614227"/>
            <a:ext cx="3282221" cy="9632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Helvetica World Bold"/>
              </a:rPr>
              <a:t>Insights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1310482" y="2994051"/>
            <a:ext cx="11107145" cy="5593336"/>
          </a:xfrm>
          <a:custGeom>
            <a:avLst/>
            <a:gdLst/>
            <a:ahLst/>
            <a:cxnLst/>
            <a:rect r="r" b="b" t="t" l="l"/>
            <a:pathLst>
              <a:path h="5593336" w="11107145">
                <a:moveTo>
                  <a:pt x="0" y="0"/>
                </a:moveTo>
                <a:lnTo>
                  <a:pt x="11107145" y="0"/>
                </a:lnTo>
                <a:lnTo>
                  <a:pt x="11107145" y="5593335"/>
                </a:lnTo>
                <a:lnTo>
                  <a:pt x="0" y="5593335"/>
                </a:lnTo>
                <a:lnTo>
                  <a:pt x="0" y="0"/>
                </a:lnTo>
                <a:close/>
              </a:path>
            </a:pathLst>
          </a:custGeom>
          <a:blipFill>
            <a:blip r:embed="rId2"/>
            <a:stretch>
              <a:fillRect l="0" t="0" r="0" b="0"/>
            </a:stretch>
          </a:blipFill>
        </p:spPr>
      </p:sp>
      <p:sp>
        <p:nvSpPr>
          <p:cNvPr name="TextBox 3" id="3"/>
          <p:cNvSpPr txBox="true"/>
          <p:nvPr/>
        </p:nvSpPr>
        <p:spPr>
          <a:xfrm rot="0">
            <a:off x="12417627" y="5329550"/>
            <a:ext cx="5870373" cy="884238"/>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000000"/>
                </a:solidFill>
                <a:latin typeface="Helvetica World"/>
              </a:rPr>
              <a:t>When the GNIPerCapita is low, the </a:t>
            </a:r>
            <a:r>
              <a:rPr lang="en-US" sz="2499" u="sng">
                <a:solidFill>
                  <a:srgbClr val="000000"/>
                </a:solidFill>
                <a:latin typeface="Helvetica World Bold"/>
              </a:rPr>
              <a:t>squared error is high.</a:t>
            </a:r>
          </a:p>
        </p:txBody>
      </p:sp>
      <p:sp>
        <p:nvSpPr>
          <p:cNvPr name="TextBox 4" id="4"/>
          <p:cNvSpPr txBox="true"/>
          <p:nvPr/>
        </p:nvSpPr>
        <p:spPr>
          <a:xfrm rot="0">
            <a:off x="6152399" y="774879"/>
            <a:ext cx="5983203" cy="1192213"/>
          </a:xfrm>
          <a:prstGeom prst="rect">
            <a:avLst/>
          </a:prstGeom>
        </p:spPr>
        <p:txBody>
          <a:bodyPr anchor="t" rtlCol="false" tIns="0" lIns="0" bIns="0" rIns="0">
            <a:spAutoFit/>
          </a:bodyPr>
          <a:lstStyle/>
          <a:p>
            <a:pPr algn="ctr" marL="0" indent="0" lvl="0">
              <a:lnSpc>
                <a:spcPts val="9099"/>
              </a:lnSpc>
              <a:spcBef>
                <a:spcPct val="0"/>
              </a:spcBef>
            </a:pPr>
            <a:r>
              <a:rPr lang="en-US" sz="6499">
                <a:solidFill>
                  <a:srgbClr val="000000"/>
                </a:solidFill>
                <a:latin typeface="Helvetica World Bold"/>
              </a:rPr>
              <a:t>Decision</a:t>
            </a:r>
            <a:r>
              <a:rPr lang="en-US" sz="6499">
                <a:solidFill>
                  <a:srgbClr val="000000"/>
                </a:solidFill>
                <a:latin typeface="Helvetica World Bold"/>
              </a:rPr>
              <a:t> Tree</a:t>
            </a:r>
          </a:p>
        </p:txBody>
      </p:sp>
      <p:sp>
        <p:nvSpPr>
          <p:cNvPr name="TextBox 5" id="5"/>
          <p:cNvSpPr txBox="true"/>
          <p:nvPr/>
        </p:nvSpPr>
        <p:spPr>
          <a:xfrm rot="0">
            <a:off x="13711703" y="2898801"/>
            <a:ext cx="3282221" cy="9632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Helvetica World Bold"/>
              </a:rPr>
              <a:t>Insights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grpSp>
        <p:nvGrpSpPr>
          <p:cNvPr name="Group 2" id="2"/>
          <p:cNvGrpSpPr/>
          <p:nvPr/>
        </p:nvGrpSpPr>
        <p:grpSpPr>
          <a:xfrm rot="0">
            <a:off x="1028700" y="4417774"/>
            <a:ext cx="10639656" cy="5427550"/>
            <a:chOff x="0" y="0"/>
            <a:chExt cx="14186208" cy="7236734"/>
          </a:xfrm>
        </p:grpSpPr>
        <p:sp>
          <p:nvSpPr>
            <p:cNvPr name="Freeform 3" id="3"/>
            <p:cNvSpPr/>
            <p:nvPr/>
          </p:nvSpPr>
          <p:spPr>
            <a:xfrm flipH="false" flipV="false" rot="0">
              <a:off x="0" y="0"/>
              <a:ext cx="14186208" cy="7236734"/>
            </a:xfrm>
            <a:custGeom>
              <a:avLst/>
              <a:gdLst/>
              <a:ahLst/>
              <a:cxnLst/>
              <a:rect r="r" b="b" t="t" l="l"/>
              <a:pathLst>
                <a:path h="7236734" w="14186208">
                  <a:moveTo>
                    <a:pt x="0" y="0"/>
                  </a:moveTo>
                  <a:lnTo>
                    <a:pt x="14186208" y="0"/>
                  </a:lnTo>
                  <a:lnTo>
                    <a:pt x="14186208" y="7236734"/>
                  </a:lnTo>
                  <a:lnTo>
                    <a:pt x="0" y="7236734"/>
                  </a:lnTo>
                  <a:lnTo>
                    <a:pt x="0" y="0"/>
                  </a:lnTo>
                  <a:close/>
                </a:path>
              </a:pathLst>
            </a:custGeom>
            <a:blipFill>
              <a:blip r:embed="rId2"/>
              <a:stretch>
                <a:fillRect l="0" t="0" r="0" b="0"/>
              </a:stretch>
            </a:blipFill>
          </p:spPr>
        </p:sp>
        <p:sp>
          <p:nvSpPr>
            <p:cNvPr name="Freeform 4" id="4"/>
            <p:cNvSpPr/>
            <p:nvPr/>
          </p:nvSpPr>
          <p:spPr>
            <a:xfrm flipH="false" flipV="false" rot="0">
              <a:off x="7151876" y="0"/>
              <a:ext cx="7034332" cy="1110684"/>
            </a:xfrm>
            <a:custGeom>
              <a:avLst/>
              <a:gdLst/>
              <a:ahLst/>
              <a:cxnLst/>
              <a:rect r="r" b="b" t="t" l="l"/>
              <a:pathLst>
                <a:path h="1110684" w="7034332">
                  <a:moveTo>
                    <a:pt x="0" y="0"/>
                  </a:moveTo>
                  <a:lnTo>
                    <a:pt x="7034332" y="0"/>
                  </a:lnTo>
                  <a:lnTo>
                    <a:pt x="7034332" y="1110684"/>
                  </a:lnTo>
                  <a:lnTo>
                    <a:pt x="0" y="1110684"/>
                  </a:lnTo>
                  <a:lnTo>
                    <a:pt x="0" y="0"/>
                  </a:lnTo>
                  <a:close/>
                </a:path>
              </a:pathLst>
            </a:custGeom>
            <a:blipFill>
              <a:blip r:embed="rId3"/>
              <a:stretch>
                <a:fillRect l="0" t="0" r="0" b="0"/>
              </a:stretch>
            </a:blipFill>
          </p:spPr>
        </p:sp>
      </p:grpSp>
      <p:sp>
        <p:nvSpPr>
          <p:cNvPr name="TextBox 5" id="5"/>
          <p:cNvSpPr txBox="true"/>
          <p:nvPr/>
        </p:nvSpPr>
        <p:spPr>
          <a:xfrm rot="0">
            <a:off x="1708026" y="162667"/>
            <a:ext cx="15324832" cy="1400175"/>
          </a:xfrm>
          <a:prstGeom prst="rect">
            <a:avLst/>
          </a:prstGeom>
        </p:spPr>
        <p:txBody>
          <a:bodyPr anchor="t" rtlCol="false" tIns="0" lIns="0" bIns="0" rIns="0">
            <a:spAutoFit/>
          </a:bodyPr>
          <a:lstStyle/>
          <a:p>
            <a:pPr algn="ctr">
              <a:lnSpc>
                <a:spcPts val="10500"/>
              </a:lnSpc>
            </a:pPr>
            <a:r>
              <a:rPr lang="en-US" sz="7500">
                <a:solidFill>
                  <a:srgbClr val="000000"/>
                </a:solidFill>
                <a:latin typeface="Helvetica World Bold"/>
              </a:rPr>
              <a:t>Other Models</a:t>
            </a:r>
          </a:p>
        </p:txBody>
      </p:sp>
      <p:sp>
        <p:nvSpPr>
          <p:cNvPr name="TextBox 6" id="6"/>
          <p:cNvSpPr txBox="true"/>
          <p:nvPr/>
        </p:nvSpPr>
        <p:spPr>
          <a:xfrm rot="0">
            <a:off x="12626308" y="5842499"/>
            <a:ext cx="5278558" cy="1727200"/>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000000"/>
                </a:solidFill>
                <a:latin typeface="Helvetica World"/>
              </a:rPr>
              <a:t>We also have attempted this model which captures the non-linear relationship between STDDeathRate and GNIPerCapita</a:t>
            </a:r>
          </a:p>
        </p:txBody>
      </p:sp>
      <p:sp>
        <p:nvSpPr>
          <p:cNvPr name="TextBox 7" id="7"/>
          <p:cNvSpPr txBox="true"/>
          <p:nvPr/>
        </p:nvSpPr>
        <p:spPr>
          <a:xfrm rot="0">
            <a:off x="5133404" y="2698793"/>
            <a:ext cx="7794155" cy="777974"/>
          </a:xfrm>
          <a:prstGeom prst="rect">
            <a:avLst/>
          </a:prstGeom>
        </p:spPr>
        <p:txBody>
          <a:bodyPr anchor="t" rtlCol="false" tIns="0" lIns="0" bIns="0" rIns="0">
            <a:spAutoFit/>
          </a:bodyPr>
          <a:lstStyle/>
          <a:p>
            <a:pPr marL="0" indent="0" lvl="0">
              <a:lnSpc>
                <a:spcPts val="5805"/>
              </a:lnSpc>
              <a:spcBef>
                <a:spcPct val="0"/>
              </a:spcBef>
            </a:pPr>
            <a:r>
              <a:rPr lang="en-US" sz="4146">
                <a:solidFill>
                  <a:srgbClr val="000000"/>
                </a:solidFill>
                <a:latin typeface="Helvetica World Bold"/>
              </a:rPr>
              <a:t>Gradient Boosting Regression</a:t>
            </a:r>
          </a:p>
        </p:txBody>
      </p:sp>
      <p:sp>
        <p:nvSpPr>
          <p:cNvPr name="TextBox 8" id="8"/>
          <p:cNvSpPr txBox="true"/>
          <p:nvPr/>
        </p:nvSpPr>
        <p:spPr>
          <a:xfrm rot="0">
            <a:off x="13624477" y="4085055"/>
            <a:ext cx="3282221" cy="9632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Helvetica World Bold"/>
              </a:rPr>
              <a:t>Insights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grpSp>
        <p:nvGrpSpPr>
          <p:cNvPr name="Group 2" id="2"/>
          <p:cNvGrpSpPr/>
          <p:nvPr/>
        </p:nvGrpSpPr>
        <p:grpSpPr>
          <a:xfrm rot="0">
            <a:off x="893122" y="4616407"/>
            <a:ext cx="9980954" cy="5114464"/>
            <a:chOff x="0" y="0"/>
            <a:chExt cx="13307939" cy="6819286"/>
          </a:xfrm>
        </p:grpSpPr>
        <p:sp>
          <p:nvSpPr>
            <p:cNvPr name="Freeform 3" id="3"/>
            <p:cNvSpPr/>
            <p:nvPr/>
          </p:nvSpPr>
          <p:spPr>
            <a:xfrm flipH="false" flipV="false" rot="0">
              <a:off x="0" y="0"/>
              <a:ext cx="13307939" cy="6819286"/>
            </a:xfrm>
            <a:custGeom>
              <a:avLst/>
              <a:gdLst/>
              <a:ahLst/>
              <a:cxnLst/>
              <a:rect r="r" b="b" t="t" l="l"/>
              <a:pathLst>
                <a:path h="6819286" w="13307939">
                  <a:moveTo>
                    <a:pt x="0" y="0"/>
                  </a:moveTo>
                  <a:lnTo>
                    <a:pt x="13307939" y="0"/>
                  </a:lnTo>
                  <a:lnTo>
                    <a:pt x="13307939" y="6819286"/>
                  </a:lnTo>
                  <a:lnTo>
                    <a:pt x="0" y="6819286"/>
                  </a:lnTo>
                  <a:lnTo>
                    <a:pt x="0" y="0"/>
                  </a:lnTo>
                  <a:close/>
                </a:path>
              </a:pathLst>
            </a:custGeom>
            <a:blipFill>
              <a:blip r:embed="rId2"/>
              <a:stretch>
                <a:fillRect l="0" t="0" r="0" b="0"/>
              </a:stretch>
            </a:blipFill>
          </p:spPr>
        </p:sp>
        <p:sp>
          <p:nvSpPr>
            <p:cNvPr name="Freeform 4" id="4"/>
            <p:cNvSpPr/>
            <p:nvPr/>
          </p:nvSpPr>
          <p:spPr>
            <a:xfrm flipH="false" flipV="false" rot="0">
              <a:off x="6432312" y="77644"/>
              <a:ext cx="6875627" cy="1076905"/>
            </a:xfrm>
            <a:custGeom>
              <a:avLst/>
              <a:gdLst/>
              <a:ahLst/>
              <a:cxnLst/>
              <a:rect r="r" b="b" t="t" l="l"/>
              <a:pathLst>
                <a:path h="1076905" w="6875627">
                  <a:moveTo>
                    <a:pt x="0" y="0"/>
                  </a:moveTo>
                  <a:lnTo>
                    <a:pt x="6875627" y="0"/>
                  </a:lnTo>
                  <a:lnTo>
                    <a:pt x="6875627" y="1076905"/>
                  </a:lnTo>
                  <a:lnTo>
                    <a:pt x="0" y="1076905"/>
                  </a:lnTo>
                  <a:lnTo>
                    <a:pt x="0" y="0"/>
                  </a:lnTo>
                  <a:close/>
                </a:path>
              </a:pathLst>
            </a:custGeom>
            <a:blipFill>
              <a:blip r:embed="rId3"/>
              <a:stretch>
                <a:fillRect l="0" t="0" r="0" b="0"/>
              </a:stretch>
            </a:blipFill>
          </p:spPr>
        </p:sp>
      </p:grpSp>
      <p:sp>
        <p:nvSpPr>
          <p:cNvPr name="TextBox 5" id="5"/>
          <p:cNvSpPr txBox="true"/>
          <p:nvPr/>
        </p:nvSpPr>
        <p:spPr>
          <a:xfrm rot="0">
            <a:off x="1708026" y="162667"/>
            <a:ext cx="15324832" cy="1400175"/>
          </a:xfrm>
          <a:prstGeom prst="rect">
            <a:avLst/>
          </a:prstGeom>
        </p:spPr>
        <p:txBody>
          <a:bodyPr anchor="t" rtlCol="false" tIns="0" lIns="0" bIns="0" rIns="0">
            <a:spAutoFit/>
          </a:bodyPr>
          <a:lstStyle/>
          <a:p>
            <a:pPr algn="ctr">
              <a:lnSpc>
                <a:spcPts val="10500"/>
              </a:lnSpc>
            </a:pPr>
            <a:r>
              <a:rPr lang="en-US" sz="7500">
                <a:solidFill>
                  <a:srgbClr val="000000"/>
                </a:solidFill>
                <a:latin typeface="Helvetica World Bold"/>
              </a:rPr>
              <a:t>Worst Model</a:t>
            </a:r>
          </a:p>
        </p:txBody>
      </p:sp>
      <p:sp>
        <p:nvSpPr>
          <p:cNvPr name="TextBox 6" id="6"/>
          <p:cNvSpPr txBox="true"/>
          <p:nvPr/>
        </p:nvSpPr>
        <p:spPr>
          <a:xfrm rot="0">
            <a:off x="11393049" y="6841430"/>
            <a:ext cx="6365806" cy="1289050"/>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000000"/>
                </a:solidFill>
                <a:latin typeface="Helvetica World"/>
              </a:rPr>
              <a:t>Random forest regression is another model that shows the non-linear relationship between STDDeathRate and GNIPerCapita</a:t>
            </a:r>
          </a:p>
        </p:txBody>
      </p:sp>
      <p:sp>
        <p:nvSpPr>
          <p:cNvPr name="TextBox 7" id="7"/>
          <p:cNvSpPr txBox="true"/>
          <p:nvPr/>
        </p:nvSpPr>
        <p:spPr>
          <a:xfrm rot="0">
            <a:off x="4887990" y="2389876"/>
            <a:ext cx="8964903" cy="963295"/>
          </a:xfrm>
          <a:prstGeom prst="rect">
            <a:avLst/>
          </a:prstGeom>
        </p:spPr>
        <p:txBody>
          <a:bodyPr anchor="t" rtlCol="false" tIns="0" lIns="0" bIns="0" rIns="0">
            <a:spAutoFit/>
          </a:bodyPr>
          <a:lstStyle/>
          <a:p>
            <a:pPr marL="0" indent="0" lvl="0">
              <a:lnSpc>
                <a:spcPts val="7279"/>
              </a:lnSpc>
              <a:spcBef>
                <a:spcPct val="0"/>
              </a:spcBef>
            </a:pPr>
            <a:r>
              <a:rPr lang="en-US" sz="5199">
                <a:solidFill>
                  <a:srgbClr val="000000"/>
                </a:solidFill>
                <a:latin typeface="Helvetica World Bold"/>
              </a:rPr>
              <a:t>Random Forest Regression</a:t>
            </a:r>
          </a:p>
        </p:txBody>
      </p:sp>
      <p:sp>
        <p:nvSpPr>
          <p:cNvPr name="TextBox 8" id="8"/>
          <p:cNvSpPr txBox="true"/>
          <p:nvPr/>
        </p:nvSpPr>
        <p:spPr>
          <a:xfrm rot="0">
            <a:off x="12934842" y="5048250"/>
            <a:ext cx="3282221" cy="9632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Helvetica World Bold"/>
              </a:rPr>
              <a:t>Insights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8383391" y="0"/>
            <a:ext cx="9904609" cy="10287000"/>
          </a:xfrm>
          <a:prstGeom prst="rect">
            <a:avLst/>
          </a:prstGeom>
          <a:solidFill>
            <a:srgbClr val="141312">
              <a:alpha val="83922"/>
            </a:srgbClr>
          </a:solidFill>
        </p:spPr>
      </p:sp>
      <p:sp>
        <p:nvSpPr>
          <p:cNvPr name="Freeform 3" id="3"/>
          <p:cNvSpPr/>
          <p:nvPr/>
        </p:nvSpPr>
        <p:spPr>
          <a:xfrm flipH="false" flipV="false" rot="0">
            <a:off x="11648628" y="3086100"/>
            <a:ext cx="3374136" cy="4114800"/>
          </a:xfrm>
          <a:custGeom>
            <a:avLst/>
            <a:gdLst/>
            <a:ahLst/>
            <a:cxnLst/>
            <a:rect r="r" b="b" t="t" l="l"/>
            <a:pathLst>
              <a:path h="4114800" w="3374136">
                <a:moveTo>
                  <a:pt x="0" y="0"/>
                </a:moveTo>
                <a:lnTo>
                  <a:pt x="3374136" y="0"/>
                </a:lnTo>
                <a:lnTo>
                  <a:pt x="3374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9649" y="4595177"/>
            <a:ext cx="8243742" cy="1192213"/>
          </a:xfrm>
          <a:prstGeom prst="rect">
            <a:avLst/>
          </a:prstGeom>
        </p:spPr>
        <p:txBody>
          <a:bodyPr anchor="t" rtlCol="false" tIns="0" lIns="0" bIns="0" rIns="0">
            <a:spAutoFit/>
          </a:bodyPr>
          <a:lstStyle/>
          <a:p>
            <a:pPr algn="ctr">
              <a:lnSpc>
                <a:spcPts val="9099"/>
              </a:lnSpc>
            </a:pPr>
            <a:r>
              <a:rPr lang="en-US" sz="6499">
                <a:solidFill>
                  <a:srgbClr val="141312"/>
                </a:solidFill>
                <a:latin typeface="Helvetica World Bold"/>
              </a:rPr>
              <a:t>Insights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1028700" y="1812687"/>
            <a:ext cx="16230600" cy="7445613"/>
          </a:xfrm>
          <a:prstGeom prst="rect">
            <a:avLst/>
          </a:prstGeom>
          <a:solidFill>
            <a:srgbClr val="141312"/>
          </a:solidFill>
        </p:spPr>
      </p:sp>
      <p:sp>
        <p:nvSpPr>
          <p:cNvPr name="Freeform 3" id="3"/>
          <p:cNvSpPr/>
          <p:nvPr/>
        </p:nvSpPr>
        <p:spPr>
          <a:xfrm flipH="false" flipV="false" rot="0">
            <a:off x="13133717" y="6172200"/>
            <a:ext cx="4616886" cy="4114800"/>
          </a:xfrm>
          <a:custGeom>
            <a:avLst/>
            <a:gdLst/>
            <a:ahLst/>
            <a:cxnLst/>
            <a:rect r="r" b="b" t="t" l="l"/>
            <a:pathLst>
              <a:path h="4114800" w="4616886">
                <a:moveTo>
                  <a:pt x="0" y="0"/>
                </a:moveTo>
                <a:lnTo>
                  <a:pt x="4616886" y="0"/>
                </a:lnTo>
                <a:lnTo>
                  <a:pt x="46168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189763" y="3843958"/>
            <a:ext cx="13908473" cy="3828263"/>
            <a:chOff x="0" y="0"/>
            <a:chExt cx="18544631" cy="5104350"/>
          </a:xfrm>
        </p:grpSpPr>
        <p:sp>
          <p:nvSpPr>
            <p:cNvPr name="TextBox 5" id="5"/>
            <p:cNvSpPr txBox="true"/>
            <p:nvPr/>
          </p:nvSpPr>
          <p:spPr>
            <a:xfrm rot="0">
              <a:off x="0" y="-38100"/>
              <a:ext cx="18544631" cy="3724487"/>
            </a:xfrm>
            <a:prstGeom prst="rect">
              <a:avLst/>
            </a:prstGeom>
          </p:spPr>
          <p:txBody>
            <a:bodyPr anchor="t" rtlCol="false" tIns="0" lIns="0" bIns="0" rIns="0">
              <a:spAutoFit/>
            </a:bodyPr>
            <a:lstStyle/>
            <a:p>
              <a:pPr algn="ctr" marL="0" indent="0" lvl="0">
                <a:lnSpc>
                  <a:spcPts val="5589"/>
                </a:lnSpc>
              </a:pPr>
              <a:r>
                <a:rPr lang="en-US" sz="4299">
                  <a:solidFill>
                    <a:srgbClr val="F7F6F5"/>
                  </a:solidFill>
                  <a:latin typeface="Source Serif Pro Italics"/>
                </a:rPr>
                <a:t>"Every 40 seconds, someone loses their life to suicide. These statistics remind us of the urgent need for mental health support and suicide prevention efforts worldwide."</a:t>
              </a:r>
            </a:p>
          </p:txBody>
        </p:sp>
        <p:sp>
          <p:nvSpPr>
            <p:cNvPr name="TextBox 6" id="6"/>
            <p:cNvSpPr txBox="true"/>
            <p:nvPr/>
          </p:nvSpPr>
          <p:spPr>
            <a:xfrm rot="0">
              <a:off x="4667276" y="4437600"/>
              <a:ext cx="9097340" cy="666750"/>
            </a:xfrm>
            <a:prstGeom prst="rect">
              <a:avLst/>
            </a:prstGeom>
          </p:spPr>
          <p:txBody>
            <a:bodyPr anchor="t" rtlCol="false" tIns="0" lIns="0" bIns="0" rIns="0">
              <a:spAutoFit/>
            </a:bodyPr>
            <a:lstStyle/>
            <a:p>
              <a:pPr algn="ctr" marL="0" indent="0" lvl="0">
                <a:lnSpc>
                  <a:spcPts val="4200"/>
                </a:lnSpc>
              </a:pPr>
              <a:r>
                <a:rPr lang="en-US" sz="3000">
                  <a:solidFill>
                    <a:srgbClr val="F7F6F5"/>
                  </a:solidFill>
                  <a:latin typeface="Source Sans Pro"/>
                </a:rPr>
                <a:t>GLOBAL SUICIDE STATISTICS</a:t>
              </a:r>
            </a:p>
          </p:txBody>
        </p:sp>
      </p:grpSp>
    </p:spTree>
  </p:cSld>
  <p:clrMapOvr>
    <a:masterClrMapping/>
  </p:clrMapOvr>
</p:sld>
</file>

<file path=ppt/slides/slide40.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736545" y="98010"/>
            <a:ext cx="16770842" cy="2481423"/>
          </a:xfrm>
          <a:prstGeom prst="rect">
            <a:avLst/>
          </a:prstGeom>
        </p:spPr>
        <p:txBody>
          <a:bodyPr anchor="t" rtlCol="false" tIns="0" lIns="0" bIns="0" rIns="0">
            <a:spAutoFit/>
          </a:bodyPr>
          <a:lstStyle/>
          <a:p>
            <a:pPr algn="ctr">
              <a:lnSpc>
                <a:spcPts val="9178"/>
              </a:lnSpc>
            </a:pPr>
            <a:r>
              <a:rPr lang="en-US" sz="6556">
                <a:solidFill>
                  <a:srgbClr val="000000"/>
                </a:solidFill>
                <a:latin typeface="Helvetica World Bold"/>
              </a:rPr>
              <a:t>Which models were successful,</a:t>
            </a:r>
          </a:p>
          <a:p>
            <a:pPr algn="ctr" marL="0" indent="0" lvl="0">
              <a:lnSpc>
                <a:spcPts val="9178"/>
              </a:lnSpc>
              <a:spcBef>
                <a:spcPct val="0"/>
              </a:spcBef>
            </a:pPr>
            <a:r>
              <a:rPr lang="en-US" sz="6556">
                <a:solidFill>
                  <a:srgbClr val="000000"/>
                </a:solidFill>
                <a:latin typeface="Helvetica World Bold"/>
              </a:rPr>
              <a:t>which models were not successful</a:t>
            </a:r>
          </a:p>
        </p:txBody>
      </p:sp>
      <p:sp>
        <p:nvSpPr>
          <p:cNvPr name="TextBox 3" id="3"/>
          <p:cNvSpPr txBox="true"/>
          <p:nvPr/>
        </p:nvSpPr>
        <p:spPr>
          <a:xfrm rot="0">
            <a:off x="395396" y="2854152"/>
            <a:ext cx="17111991" cy="7316470"/>
          </a:xfrm>
          <a:prstGeom prst="rect">
            <a:avLst/>
          </a:prstGeom>
        </p:spPr>
        <p:txBody>
          <a:bodyPr anchor="t" rtlCol="false" tIns="0" lIns="0" bIns="0" rIns="0">
            <a:spAutoFit/>
          </a:bodyPr>
          <a:lstStyle/>
          <a:p>
            <a:pPr algn="ctr">
              <a:lnSpc>
                <a:spcPts val="5179"/>
              </a:lnSpc>
            </a:pPr>
            <a:r>
              <a:rPr lang="en-US" sz="3699">
                <a:solidFill>
                  <a:srgbClr val="000000"/>
                </a:solidFill>
                <a:latin typeface="Helvetica World"/>
              </a:rPr>
              <a:t>By the results of the </a:t>
            </a:r>
            <a:r>
              <a:rPr lang="en-US" sz="3699">
                <a:solidFill>
                  <a:srgbClr val="000000"/>
                </a:solidFill>
                <a:latin typeface="Helvetica World Bold"/>
              </a:rPr>
              <a:t>5 models</a:t>
            </a:r>
            <a:r>
              <a:rPr lang="en-US" sz="3699">
                <a:solidFill>
                  <a:srgbClr val="000000"/>
                </a:solidFill>
                <a:latin typeface="Helvetica World"/>
              </a:rPr>
              <a:t> that were used, we decided that 2</a:t>
            </a:r>
            <a:r>
              <a:rPr lang="en-US" sz="3699">
                <a:solidFill>
                  <a:srgbClr val="000000"/>
                </a:solidFill>
                <a:latin typeface="Helvetica World Bold"/>
              </a:rPr>
              <a:t> models </a:t>
            </a:r>
            <a:r>
              <a:rPr lang="en-US" sz="3699">
                <a:solidFill>
                  <a:srgbClr val="000000"/>
                </a:solidFill>
                <a:latin typeface="Helvetica World"/>
              </a:rPr>
              <a:t>could be used;</a:t>
            </a:r>
          </a:p>
          <a:p>
            <a:pPr marL="798828" indent="-399414" lvl="1">
              <a:lnSpc>
                <a:spcPts val="5179"/>
              </a:lnSpc>
              <a:buFont typeface="Arial"/>
              <a:buChar char="•"/>
            </a:pPr>
            <a:r>
              <a:rPr lang="en-US" sz="3699">
                <a:solidFill>
                  <a:srgbClr val="000000"/>
                </a:solidFill>
                <a:latin typeface="Helvetica World"/>
              </a:rPr>
              <a:t>Linear Regression (Best)</a:t>
            </a:r>
          </a:p>
          <a:p>
            <a:pPr marL="798828" indent="-399414" lvl="1">
              <a:lnSpc>
                <a:spcPts val="5179"/>
              </a:lnSpc>
              <a:buFont typeface="Arial"/>
              <a:buChar char="•"/>
            </a:pPr>
            <a:r>
              <a:rPr lang="en-US" sz="3699">
                <a:solidFill>
                  <a:srgbClr val="000000"/>
                </a:solidFill>
                <a:latin typeface="Helvetica World"/>
              </a:rPr>
              <a:t>Polynomial Regression (2nd best)</a:t>
            </a:r>
          </a:p>
          <a:p>
            <a:pPr>
              <a:lnSpc>
                <a:spcPts val="5179"/>
              </a:lnSpc>
            </a:pPr>
            <a:r>
              <a:rPr lang="en-US" sz="3699">
                <a:solidFill>
                  <a:srgbClr val="000000"/>
                </a:solidFill>
                <a:latin typeface="Helvetica World"/>
              </a:rPr>
              <a:t>Decision Tree (Performed Average)</a:t>
            </a:r>
          </a:p>
          <a:p>
            <a:pPr>
              <a:lnSpc>
                <a:spcPts val="5179"/>
              </a:lnSpc>
            </a:pPr>
            <a:r>
              <a:rPr lang="en-US" sz="3699">
                <a:solidFill>
                  <a:srgbClr val="000000"/>
                </a:solidFill>
                <a:latin typeface="Helvetica World"/>
              </a:rPr>
              <a:t>The other </a:t>
            </a:r>
            <a:r>
              <a:rPr lang="en-US" sz="3699">
                <a:solidFill>
                  <a:srgbClr val="000000"/>
                </a:solidFill>
                <a:latin typeface="Helvetica World Bold"/>
              </a:rPr>
              <a:t>2 models</a:t>
            </a:r>
            <a:r>
              <a:rPr lang="en-US" sz="3699">
                <a:solidFill>
                  <a:srgbClr val="000000"/>
                </a:solidFill>
                <a:latin typeface="Helvetica World"/>
              </a:rPr>
              <a:t> that we attempted to use performed </a:t>
            </a:r>
            <a:r>
              <a:rPr lang="en-US" sz="3699">
                <a:solidFill>
                  <a:srgbClr val="000000"/>
                </a:solidFill>
                <a:latin typeface="Helvetica World Bold"/>
              </a:rPr>
              <a:t>much worse</a:t>
            </a:r>
            <a:r>
              <a:rPr lang="en-US" sz="3699">
                <a:solidFill>
                  <a:srgbClr val="000000"/>
                </a:solidFill>
                <a:latin typeface="Helvetica World"/>
              </a:rPr>
              <a:t> compared to Linear Regression and Polynomial Regression</a:t>
            </a:r>
          </a:p>
          <a:p>
            <a:pPr marL="798828" indent="-399414" lvl="1">
              <a:lnSpc>
                <a:spcPts val="5179"/>
              </a:lnSpc>
              <a:buFont typeface="Arial"/>
              <a:buChar char="•"/>
            </a:pPr>
            <a:r>
              <a:rPr lang="en-US" sz="3699">
                <a:solidFill>
                  <a:srgbClr val="000000"/>
                </a:solidFill>
                <a:latin typeface="Helvetica World"/>
              </a:rPr>
              <a:t>Random Forest Regression by far produced the worst R^2 and MSE output</a:t>
            </a:r>
          </a:p>
          <a:p>
            <a:pPr marL="798828" indent="-399414" lvl="1">
              <a:lnSpc>
                <a:spcPts val="5179"/>
              </a:lnSpc>
              <a:buFont typeface="Arial"/>
              <a:buChar char="•"/>
            </a:pPr>
            <a:r>
              <a:rPr lang="en-US" sz="3699">
                <a:solidFill>
                  <a:srgbClr val="000000"/>
                </a:solidFill>
                <a:latin typeface="Helvetica World"/>
              </a:rPr>
              <a:t> Gradient Boosting was bad but not as bad as random forest</a:t>
            </a:r>
          </a:p>
          <a:p>
            <a:pPr>
              <a:lnSpc>
                <a:spcPts val="5179"/>
              </a:lnSpc>
            </a:pPr>
            <a:r>
              <a:rPr lang="en-US" sz="3699">
                <a:solidFill>
                  <a:srgbClr val="000000"/>
                </a:solidFill>
                <a:latin typeface="Helvetica World"/>
              </a:rPr>
              <a:t>Linear Regression &gt; </a:t>
            </a:r>
            <a:r>
              <a:rPr lang="en-US" sz="3699">
                <a:solidFill>
                  <a:srgbClr val="000000"/>
                </a:solidFill>
                <a:latin typeface="Helvetica World"/>
              </a:rPr>
              <a:t>Polynomial Regression &gt; Decision Tree &gt; Gradient Boosting &gt; Random Forest</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1972159" y="210148"/>
            <a:ext cx="14343683" cy="120172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Helvetica World Bold"/>
              </a:rPr>
              <a:t>What did we learn from the project ?</a:t>
            </a:r>
          </a:p>
        </p:txBody>
      </p:sp>
      <p:sp>
        <p:nvSpPr>
          <p:cNvPr name="TextBox 3" id="3"/>
          <p:cNvSpPr txBox="true"/>
          <p:nvPr/>
        </p:nvSpPr>
        <p:spPr>
          <a:xfrm rot="0">
            <a:off x="0" y="1628279"/>
            <a:ext cx="18288000" cy="8773161"/>
          </a:xfrm>
          <a:prstGeom prst="rect">
            <a:avLst/>
          </a:prstGeom>
        </p:spPr>
        <p:txBody>
          <a:bodyPr anchor="t" rtlCol="false" tIns="0" lIns="0" bIns="0" rIns="0">
            <a:spAutoFit/>
          </a:bodyPr>
          <a:lstStyle/>
          <a:p>
            <a:pPr algn="ctr">
              <a:lnSpc>
                <a:spcPts val="5739"/>
              </a:lnSpc>
            </a:pPr>
            <a:r>
              <a:rPr lang="en-US" sz="4099" u="sng">
                <a:solidFill>
                  <a:srgbClr val="000000"/>
                </a:solidFill>
                <a:latin typeface="Helvetica World Bold"/>
              </a:rPr>
              <a:t>Peak and Fluctuation in global suicide rates:</a:t>
            </a:r>
          </a:p>
          <a:p>
            <a:pPr marL="885181" indent="-442590" lvl="1">
              <a:lnSpc>
                <a:spcPts val="5739"/>
              </a:lnSpc>
              <a:buAutoNum type="arabicPeriod" startAt="1"/>
            </a:pPr>
            <a:r>
              <a:rPr lang="en-US" sz="4099">
                <a:solidFill>
                  <a:srgbClr val="000000"/>
                </a:solidFill>
                <a:latin typeface="Helvetica World"/>
              </a:rPr>
              <a:t>Global Suicide rates have shown fluctuation over the years, peaking around 1997, decreasing subsequently, and then peaking again in 2021. This peak serves as a significant point of interest for further investigation into the societal, economic, and psychological factors that may have contributed to it.</a:t>
            </a:r>
          </a:p>
          <a:p>
            <a:pPr>
              <a:lnSpc>
                <a:spcPts val="5739"/>
              </a:lnSpc>
            </a:pPr>
          </a:p>
          <a:p>
            <a:pPr algn="ctr">
              <a:lnSpc>
                <a:spcPts val="5739"/>
              </a:lnSpc>
            </a:pPr>
            <a:r>
              <a:rPr lang="en-US" sz="4099" u="sng">
                <a:solidFill>
                  <a:srgbClr val="000000"/>
                </a:solidFill>
                <a:latin typeface="Helvetica World Bold"/>
              </a:rPr>
              <a:t>Consistent Gender-Specific Trends:</a:t>
            </a:r>
          </a:p>
          <a:p>
            <a:pPr marL="885181" indent="-442590" lvl="1">
              <a:lnSpc>
                <a:spcPts val="5739"/>
              </a:lnSpc>
              <a:buAutoNum type="arabicPeriod" startAt="1"/>
            </a:pPr>
            <a:r>
              <a:rPr lang="en-US" sz="4099">
                <a:solidFill>
                  <a:srgbClr val="000000"/>
                </a:solidFill>
                <a:latin typeface="Helvetica World"/>
              </a:rPr>
              <a:t>Despite the stability in global suicide rates, the trend in suicide rates between genders has remained consistent over the years.</a:t>
            </a:r>
          </a:p>
          <a:p>
            <a:pPr algn="l" marL="885181" indent="-442590" lvl="1">
              <a:lnSpc>
                <a:spcPts val="5739"/>
              </a:lnSpc>
              <a:spcBef>
                <a:spcPct val="0"/>
              </a:spcBef>
              <a:buAutoNum type="arabicPeriod" startAt="1"/>
            </a:pPr>
            <a:r>
              <a:rPr lang="en-US" sz="4099">
                <a:solidFill>
                  <a:srgbClr val="000000"/>
                </a:solidFill>
                <a:latin typeface="Helvetica World"/>
              </a:rPr>
              <a:t>Recognizing the distinct factors including male and female suicide rates is essential.</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1972159" y="210148"/>
            <a:ext cx="14343683" cy="120172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Helvetica World Bold"/>
              </a:rPr>
              <a:t>What did we learn from the project ?</a:t>
            </a:r>
          </a:p>
        </p:txBody>
      </p:sp>
      <p:sp>
        <p:nvSpPr>
          <p:cNvPr name="TextBox 3" id="3"/>
          <p:cNvSpPr txBox="true"/>
          <p:nvPr/>
        </p:nvSpPr>
        <p:spPr>
          <a:xfrm rot="0">
            <a:off x="0" y="2237575"/>
            <a:ext cx="18631728" cy="5820411"/>
          </a:xfrm>
          <a:prstGeom prst="rect">
            <a:avLst/>
          </a:prstGeom>
        </p:spPr>
        <p:txBody>
          <a:bodyPr anchor="t" rtlCol="false" tIns="0" lIns="0" bIns="0" rIns="0">
            <a:spAutoFit/>
          </a:bodyPr>
          <a:lstStyle/>
          <a:p>
            <a:pPr algn="ctr">
              <a:lnSpc>
                <a:spcPts val="5739"/>
              </a:lnSpc>
            </a:pPr>
            <a:r>
              <a:rPr lang="en-US" sz="4099" u="sng">
                <a:solidFill>
                  <a:srgbClr val="000000"/>
                </a:solidFill>
                <a:latin typeface="Helvetica World Bold"/>
              </a:rPr>
              <a:t>Economic Prosperity and Suicide Rates:</a:t>
            </a:r>
          </a:p>
          <a:p>
            <a:pPr marL="885186" indent="-442593" lvl="1">
              <a:lnSpc>
                <a:spcPts val="5739"/>
              </a:lnSpc>
              <a:buAutoNum type="arabicPeriod" startAt="1"/>
            </a:pPr>
            <a:r>
              <a:rPr lang="en-US" sz="4099">
                <a:solidFill>
                  <a:srgbClr val="000000"/>
                </a:solidFill>
                <a:latin typeface="Helvetica World"/>
              </a:rPr>
              <a:t>Our analysis revealed a strong correlation between economic prosperity, Gross National Income (GNI), and suicide rates.</a:t>
            </a:r>
          </a:p>
          <a:p>
            <a:pPr marL="885186" indent="-442593" lvl="1">
              <a:lnSpc>
                <a:spcPts val="5739"/>
              </a:lnSpc>
              <a:buAutoNum type="arabicPeriod" startAt="1"/>
            </a:pPr>
            <a:r>
              <a:rPr lang="en-US" sz="4099">
                <a:solidFill>
                  <a:srgbClr val="000000"/>
                </a:solidFill>
                <a:latin typeface="Helvetica World"/>
              </a:rPr>
              <a:t>We found that as GNIPerCapita increases, the variance of suicide rates decreases, indicating a more predictive model.</a:t>
            </a:r>
          </a:p>
          <a:p>
            <a:pPr algn="l" marL="885186" indent="-442593" lvl="1">
              <a:lnSpc>
                <a:spcPts val="5739"/>
              </a:lnSpc>
              <a:buAutoNum type="arabicPeriod" startAt="1"/>
            </a:pPr>
            <a:r>
              <a:rPr lang="en-US" sz="4099">
                <a:solidFill>
                  <a:srgbClr val="000000"/>
                </a:solidFill>
                <a:latin typeface="Helvetica World"/>
              </a:rPr>
              <a:t>Moreover, our analysis showed that suicide rates tend to decrease as GNIPerCapita increases.</a:t>
            </a:r>
          </a:p>
          <a:p>
            <a:pPr algn="ctr" marL="0" indent="0" lvl="0">
              <a:lnSpc>
                <a:spcPts val="5739"/>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1972159" y="210148"/>
            <a:ext cx="14343683" cy="120172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Helvetica World Bold"/>
              </a:rPr>
              <a:t>What did we learn from the project ?</a:t>
            </a:r>
          </a:p>
        </p:txBody>
      </p:sp>
      <p:sp>
        <p:nvSpPr>
          <p:cNvPr name="TextBox 3" id="3"/>
          <p:cNvSpPr txBox="true"/>
          <p:nvPr/>
        </p:nvSpPr>
        <p:spPr>
          <a:xfrm rot="0">
            <a:off x="669049" y="2237575"/>
            <a:ext cx="17322768" cy="7221546"/>
          </a:xfrm>
          <a:prstGeom prst="rect">
            <a:avLst/>
          </a:prstGeom>
        </p:spPr>
        <p:txBody>
          <a:bodyPr anchor="t" rtlCol="false" tIns="0" lIns="0" bIns="0" rIns="0">
            <a:spAutoFit/>
          </a:bodyPr>
          <a:lstStyle/>
          <a:p>
            <a:pPr algn="ctr">
              <a:lnSpc>
                <a:spcPts val="5634"/>
              </a:lnSpc>
            </a:pPr>
            <a:r>
              <a:rPr lang="en-US" sz="4024">
                <a:solidFill>
                  <a:srgbClr val="000000"/>
                </a:solidFill>
                <a:latin typeface="Helvetica World Bold"/>
              </a:rPr>
              <a:t>Socioeconomic Factors:</a:t>
            </a:r>
          </a:p>
          <a:p>
            <a:pPr>
              <a:lnSpc>
                <a:spcPts val="5634"/>
              </a:lnSpc>
            </a:pPr>
            <a:r>
              <a:rPr lang="en-US" sz="4024" u="sng">
                <a:solidFill>
                  <a:srgbClr val="000000"/>
                </a:solidFill>
                <a:latin typeface="Helvetica World"/>
              </a:rPr>
              <a:t>Regional Variations in Suicide Trends:</a:t>
            </a:r>
          </a:p>
          <a:p>
            <a:pPr marL="868856" indent="-434428" lvl="1">
              <a:lnSpc>
                <a:spcPts val="5634"/>
              </a:lnSpc>
              <a:buAutoNum type="arabicPeriod" startAt="1"/>
            </a:pPr>
            <a:r>
              <a:rPr lang="en-US" sz="4024">
                <a:solidFill>
                  <a:srgbClr val="000000"/>
                </a:solidFill>
                <a:latin typeface="Helvetica World"/>
              </a:rPr>
              <a:t>Regional Variations suggest that socioeconomic factors, access to mental health services, and other variables may play a significant role in shaping these trends</a:t>
            </a:r>
          </a:p>
          <a:p>
            <a:pPr marL="885191" indent="-442595" lvl="1">
              <a:lnSpc>
                <a:spcPts val="5740"/>
              </a:lnSpc>
              <a:buAutoNum type="arabicPeriod" startAt="1"/>
            </a:pPr>
            <a:r>
              <a:rPr lang="en-US" sz="4100">
                <a:solidFill>
                  <a:srgbClr val="000000"/>
                </a:solidFill>
                <a:latin typeface="Helvetica World"/>
              </a:rPr>
              <a:t>By incorporating regional data into predictive models, we can develop more accurate and robust algorithms for forecasting suicide rates. These models can help identify high-risk areas and target intervention more effectively, leading to more targeted and efficient allocation of resources for suicide prevention efforts</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6893123" y="210148"/>
            <a:ext cx="4501753" cy="120172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Helvetica World Bold"/>
              </a:rPr>
              <a:t>Conclusion</a:t>
            </a:r>
          </a:p>
        </p:txBody>
      </p:sp>
      <p:sp>
        <p:nvSpPr>
          <p:cNvPr name="TextBox 3" id="3"/>
          <p:cNvSpPr txBox="true"/>
          <p:nvPr/>
        </p:nvSpPr>
        <p:spPr>
          <a:xfrm rot="0">
            <a:off x="0" y="1578544"/>
            <a:ext cx="18266640" cy="8708456"/>
          </a:xfrm>
          <a:prstGeom prst="rect">
            <a:avLst/>
          </a:prstGeom>
        </p:spPr>
        <p:txBody>
          <a:bodyPr anchor="t" rtlCol="false" tIns="0" lIns="0" bIns="0" rIns="0">
            <a:spAutoFit/>
          </a:bodyPr>
          <a:lstStyle/>
          <a:p>
            <a:pPr marL="862588" indent="-431294" lvl="1">
              <a:lnSpc>
                <a:spcPts val="5593"/>
              </a:lnSpc>
              <a:buAutoNum type="arabicPeriod" startAt="1"/>
            </a:pPr>
            <a:r>
              <a:rPr lang="en-US" sz="3995">
                <a:solidFill>
                  <a:srgbClr val="000000"/>
                </a:solidFill>
                <a:latin typeface="Helvetica World"/>
              </a:rPr>
              <a:t>Gender is a </a:t>
            </a:r>
            <a:r>
              <a:rPr lang="en-US" sz="3995" u="sng">
                <a:solidFill>
                  <a:srgbClr val="000000"/>
                </a:solidFill>
                <a:latin typeface="Helvetica World Bold"/>
              </a:rPr>
              <a:t>major factor</a:t>
            </a:r>
            <a:r>
              <a:rPr lang="en-US" sz="3995">
                <a:solidFill>
                  <a:srgbClr val="000000"/>
                </a:solidFill>
                <a:latin typeface="Helvetica World"/>
              </a:rPr>
              <a:t> when trying to build a model to predict the suicide rate of a country.</a:t>
            </a:r>
          </a:p>
          <a:p>
            <a:pPr marL="862588" indent="-431294" lvl="1">
              <a:lnSpc>
                <a:spcPts val="5593"/>
              </a:lnSpc>
              <a:buAutoNum type="arabicPeriod" startAt="1"/>
            </a:pPr>
            <a:r>
              <a:rPr lang="en-US" sz="3995">
                <a:solidFill>
                  <a:srgbClr val="000000"/>
                </a:solidFill>
                <a:latin typeface="Helvetica World"/>
              </a:rPr>
              <a:t>We found that while there is a </a:t>
            </a:r>
            <a:r>
              <a:rPr lang="en-US" sz="3995" u="sng">
                <a:solidFill>
                  <a:srgbClr val="000000"/>
                </a:solidFill>
                <a:latin typeface="Helvetica World Bold"/>
              </a:rPr>
              <a:t>correlation between economic prosperity and suicide rates</a:t>
            </a:r>
            <a:r>
              <a:rPr lang="en-US" sz="3995">
                <a:solidFill>
                  <a:srgbClr val="000000"/>
                </a:solidFill>
                <a:latin typeface="Helvetica World"/>
              </a:rPr>
              <a:t>, regional variations suggest that other factors such as sociocultural influence and access to mental health services, also play a big part in shaping these trends.</a:t>
            </a:r>
          </a:p>
          <a:p>
            <a:pPr marL="862588" indent="-431294" lvl="1">
              <a:lnSpc>
                <a:spcPts val="5593"/>
              </a:lnSpc>
              <a:buAutoNum type="arabicPeriod" startAt="1"/>
            </a:pPr>
            <a:r>
              <a:rPr lang="en-US" sz="3995">
                <a:solidFill>
                  <a:srgbClr val="000000"/>
                </a:solidFill>
                <a:latin typeface="Helvetica World"/>
              </a:rPr>
              <a:t>Specifically, indicators such as </a:t>
            </a:r>
            <a:r>
              <a:rPr lang="en-US" sz="3995" u="sng">
                <a:solidFill>
                  <a:srgbClr val="000000"/>
                </a:solidFill>
                <a:latin typeface="Helvetica World Bold"/>
              </a:rPr>
              <a:t>GNIPerCapita and GDPPerCapita showed a significant correlation</a:t>
            </a:r>
            <a:r>
              <a:rPr lang="en-US" sz="3995">
                <a:solidFill>
                  <a:srgbClr val="000000"/>
                </a:solidFill>
                <a:latin typeface="Helvetica World"/>
              </a:rPr>
              <a:t> with male suicide rates. However, the correlation between socioeconomic factors and female suicide rates was less pronounced, indicating the need for further investigation.</a:t>
            </a:r>
          </a:p>
          <a:p>
            <a:pPr marL="862588" indent="-431294" lvl="1">
              <a:lnSpc>
                <a:spcPts val="5593"/>
              </a:lnSpc>
              <a:buAutoNum type="arabicPeriod" startAt="1"/>
            </a:pPr>
            <a:r>
              <a:rPr lang="en-US" sz="3995">
                <a:solidFill>
                  <a:srgbClr val="000000"/>
                </a:solidFill>
                <a:latin typeface="Helvetica World"/>
              </a:rPr>
              <a:t>Based on the findings, we can suggest that suicide rates become more unpredictable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5929201" y="159703"/>
            <a:ext cx="6429598"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References</a:t>
            </a:r>
          </a:p>
        </p:txBody>
      </p:sp>
      <p:sp>
        <p:nvSpPr>
          <p:cNvPr name="TextBox 3" id="3"/>
          <p:cNvSpPr txBox="true"/>
          <p:nvPr/>
        </p:nvSpPr>
        <p:spPr>
          <a:xfrm rot="0">
            <a:off x="101684" y="4397029"/>
            <a:ext cx="18288000" cy="5380990"/>
          </a:xfrm>
          <a:prstGeom prst="rect">
            <a:avLst/>
          </a:prstGeom>
        </p:spPr>
        <p:txBody>
          <a:bodyPr anchor="t" rtlCol="false" tIns="0" lIns="0" bIns="0" rIns="0">
            <a:spAutoFit/>
          </a:bodyPr>
          <a:lstStyle/>
          <a:p>
            <a:pPr marL="734059" indent="-367030" lvl="1">
              <a:lnSpc>
                <a:spcPts val="4759"/>
              </a:lnSpc>
              <a:buAutoNum type="arabicPeriod" startAt="1"/>
            </a:pPr>
            <a:r>
              <a:rPr lang="en-US" sz="3399">
                <a:solidFill>
                  <a:srgbClr val="000000"/>
                </a:solidFill>
                <a:latin typeface="Canva Sans"/>
              </a:rPr>
              <a:t>World Health Organization. Suicide worldwide in 2019: global health estimates. Available from: </a:t>
            </a:r>
            <a:r>
              <a:rPr lang="en-US" sz="3399" u="sng">
                <a:solidFill>
                  <a:srgbClr val="000000"/>
                </a:solidFill>
                <a:latin typeface="Canva Sans"/>
                <a:hlinkClick r:id="rId2" tooltip="https://www.who.int/publications/i/item/9789240026643"/>
              </a:rPr>
              <a:t>https://www.who.int/publications/i/item/9789240026643</a:t>
            </a:r>
            <a:r>
              <a:rPr lang="en-US" sz="3399">
                <a:solidFill>
                  <a:srgbClr val="000000"/>
                </a:solidFill>
                <a:latin typeface="Canva Sans"/>
              </a:rPr>
              <a:t>. [Accessed 10 April 2024]</a:t>
            </a:r>
          </a:p>
          <a:p>
            <a:pPr marL="734059" indent="-367030" lvl="1">
              <a:lnSpc>
                <a:spcPts val="4759"/>
              </a:lnSpc>
              <a:buAutoNum type="arabicPeriod" startAt="1"/>
            </a:pPr>
            <a:r>
              <a:rPr lang="en-US" sz="3399">
                <a:solidFill>
                  <a:srgbClr val="000000"/>
                </a:solidFill>
                <a:latin typeface="Canva Sans"/>
              </a:rPr>
              <a:t>World Health Organization. (n.d.). Suicide: One person dies every 40 seconds. World Health Organization. https://www.who.int/news/item/09-09-2019-suicide-one-person-dies-every-40-seconds#:~:text=%E2%80%9CDespite%20progress%2C%20one%20person%20still,Yet%20suicides%20are%20preventable.</a:t>
            </a:r>
          </a:p>
          <a:p>
            <a:pPr algn="ctr">
              <a:lnSpc>
                <a:spcPts val="47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Freeform 2" id="2"/>
          <p:cNvSpPr/>
          <p:nvPr/>
        </p:nvSpPr>
        <p:spPr>
          <a:xfrm flipH="false" flipV="false" rot="0">
            <a:off x="13645066" y="5994338"/>
            <a:ext cx="4642934" cy="4114800"/>
          </a:xfrm>
          <a:custGeom>
            <a:avLst/>
            <a:gdLst/>
            <a:ahLst/>
            <a:cxnLst/>
            <a:rect r="r" b="b" t="t" l="l"/>
            <a:pathLst>
              <a:path h="4114800" w="4642934">
                <a:moveTo>
                  <a:pt x="0" y="0"/>
                </a:moveTo>
                <a:lnTo>
                  <a:pt x="4642934" y="0"/>
                </a:lnTo>
                <a:lnTo>
                  <a:pt x="4642934" y="4114800"/>
                </a:lnTo>
                <a:lnTo>
                  <a:pt x="0" y="411480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814867" y="431069"/>
            <a:ext cx="4658265" cy="1071437"/>
          </a:xfrm>
          <a:prstGeom prst="rect">
            <a:avLst/>
          </a:prstGeom>
        </p:spPr>
        <p:txBody>
          <a:bodyPr anchor="t" rtlCol="false" tIns="0" lIns="0" bIns="0" rIns="0">
            <a:spAutoFit/>
          </a:bodyPr>
          <a:lstStyle/>
          <a:p>
            <a:pPr algn="ctr" marL="0" indent="0" lvl="0">
              <a:lnSpc>
                <a:spcPts val="8748"/>
              </a:lnSpc>
              <a:spcBef>
                <a:spcPct val="0"/>
              </a:spcBef>
            </a:pPr>
            <a:r>
              <a:rPr lang="en-US" sz="6249">
                <a:solidFill>
                  <a:srgbClr val="000000"/>
                </a:solidFill>
                <a:latin typeface="Canva Sans Bold"/>
              </a:rPr>
              <a:t>Background</a:t>
            </a:r>
          </a:p>
        </p:txBody>
      </p:sp>
      <p:sp>
        <p:nvSpPr>
          <p:cNvPr name="TextBox 4" id="4"/>
          <p:cNvSpPr txBox="true"/>
          <p:nvPr/>
        </p:nvSpPr>
        <p:spPr>
          <a:xfrm rot="0">
            <a:off x="2090741" y="1829366"/>
            <a:ext cx="14106518" cy="5022850"/>
          </a:xfrm>
          <a:prstGeom prst="rect">
            <a:avLst/>
          </a:prstGeom>
        </p:spPr>
        <p:txBody>
          <a:bodyPr anchor="t" rtlCol="false" tIns="0" lIns="0" bIns="0" rIns="0">
            <a:spAutoFit/>
          </a:bodyPr>
          <a:lstStyle/>
          <a:p>
            <a:pPr marL="863596" indent="-431798" lvl="1">
              <a:lnSpc>
                <a:spcPts val="5599"/>
              </a:lnSpc>
              <a:buAutoNum type="arabicPeriod" startAt="1"/>
            </a:pPr>
            <a:r>
              <a:rPr lang="en-US" sz="3999">
                <a:solidFill>
                  <a:srgbClr val="000000"/>
                </a:solidFill>
                <a:latin typeface="Helvetica World"/>
              </a:rPr>
              <a:t>An estimated 703,000 people die by suicide worldwide each year which is </a:t>
            </a:r>
            <a:r>
              <a:rPr lang="en-US" sz="3999" u="sng">
                <a:solidFill>
                  <a:srgbClr val="000000"/>
                </a:solidFill>
                <a:latin typeface="Helvetica World Bold"/>
              </a:rPr>
              <a:t>1.3%</a:t>
            </a:r>
            <a:r>
              <a:rPr lang="en-US" sz="3999">
                <a:solidFill>
                  <a:srgbClr val="000000"/>
                </a:solidFill>
                <a:latin typeface="Helvetica World"/>
              </a:rPr>
              <a:t> of all death in the world in 2019¹. This is more than HIV, malaria, breast cancer, war, and homicide.</a:t>
            </a:r>
          </a:p>
          <a:p>
            <a:pPr marL="863596" indent="-431798" lvl="1">
              <a:lnSpc>
                <a:spcPts val="5599"/>
              </a:lnSpc>
              <a:buAutoNum type="arabicPeriod" startAt="1"/>
            </a:pPr>
            <a:r>
              <a:rPr lang="en-US" sz="3999">
                <a:solidFill>
                  <a:srgbClr val="000000"/>
                </a:solidFill>
                <a:latin typeface="Helvetica World"/>
              </a:rPr>
              <a:t>While the global rate of suicide is showing signs of a decline, </a:t>
            </a:r>
            <a:r>
              <a:rPr lang="en-US" sz="3999" u="sng">
                <a:solidFill>
                  <a:srgbClr val="000000"/>
                </a:solidFill>
                <a:latin typeface="Helvetica World Bold"/>
              </a:rPr>
              <a:t>this is not the case in all countries</a:t>
            </a:r>
            <a:r>
              <a:rPr lang="en-US" sz="3999">
                <a:solidFill>
                  <a:srgbClr val="000000"/>
                </a:solidFill>
                <a:latin typeface="Helvetica World"/>
              </a:rPr>
              <a:t> and may be indicative of greater surveillance or access to data.</a:t>
            </a:r>
          </a:p>
        </p:txBody>
      </p:sp>
      <p:sp>
        <p:nvSpPr>
          <p:cNvPr name="TextBox 5" id="5"/>
          <p:cNvSpPr txBox="true"/>
          <p:nvPr/>
        </p:nvSpPr>
        <p:spPr>
          <a:xfrm rot="0">
            <a:off x="5252327" y="6899662"/>
            <a:ext cx="7890897" cy="1071437"/>
          </a:xfrm>
          <a:prstGeom prst="rect">
            <a:avLst/>
          </a:prstGeom>
        </p:spPr>
        <p:txBody>
          <a:bodyPr anchor="t" rtlCol="false" tIns="0" lIns="0" bIns="0" rIns="0">
            <a:spAutoFit/>
          </a:bodyPr>
          <a:lstStyle/>
          <a:p>
            <a:pPr algn="ctr" marL="0" indent="0" lvl="0">
              <a:lnSpc>
                <a:spcPts val="8748"/>
              </a:lnSpc>
              <a:spcBef>
                <a:spcPct val="0"/>
              </a:spcBef>
            </a:pPr>
            <a:r>
              <a:rPr lang="en-US" sz="6249">
                <a:solidFill>
                  <a:srgbClr val="000000"/>
                </a:solidFill>
                <a:latin typeface="Canva Sans Bold"/>
              </a:rPr>
              <a:t>Practical Motivation</a:t>
            </a:r>
          </a:p>
        </p:txBody>
      </p:sp>
      <p:sp>
        <p:nvSpPr>
          <p:cNvPr name="TextBox 6" id="6"/>
          <p:cNvSpPr txBox="true"/>
          <p:nvPr/>
        </p:nvSpPr>
        <p:spPr>
          <a:xfrm rot="0">
            <a:off x="2144517" y="8180470"/>
            <a:ext cx="14106518" cy="679450"/>
          </a:xfrm>
          <a:prstGeom prst="rect">
            <a:avLst/>
          </a:prstGeom>
        </p:spPr>
        <p:txBody>
          <a:bodyPr anchor="t" rtlCol="false" tIns="0" lIns="0" bIns="0" rIns="0">
            <a:spAutoFit/>
          </a:bodyPr>
          <a:lstStyle/>
          <a:p>
            <a:pPr algn="ctr">
              <a:lnSpc>
                <a:spcPts val="5599"/>
              </a:lnSpc>
            </a:pPr>
            <a:r>
              <a:rPr lang="en-US" sz="3999">
                <a:solidFill>
                  <a:srgbClr val="000000"/>
                </a:solidFill>
                <a:latin typeface="Helvetica World"/>
              </a:rPr>
              <a:t>To predict the number of suicides using socioeconomic factors.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TextBox 2" id="2"/>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grpSp>
        <p:nvGrpSpPr>
          <p:cNvPr name="Group 3" id="3"/>
          <p:cNvGrpSpPr/>
          <p:nvPr/>
        </p:nvGrpSpPr>
        <p:grpSpPr>
          <a:xfrm rot="0">
            <a:off x="528830" y="3867351"/>
            <a:ext cx="17220816" cy="3066014"/>
            <a:chOff x="0" y="0"/>
            <a:chExt cx="22961088" cy="4088019"/>
          </a:xfrm>
        </p:grpSpPr>
        <p:grpSp>
          <p:nvGrpSpPr>
            <p:cNvPr name="Group 4" id="4"/>
            <p:cNvGrpSpPr/>
            <p:nvPr/>
          </p:nvGrpSpPr>
          <p:grpSpPr>
            <a:xfrm rot="0">
              <a:off x="0" y="0"/>
              <a:ext cx="22961088" cy="4088019"/>
              <a:chOff x="0" y="0"/>
              <a:chExt cx="3674526" cy="654217"/>
            </a:xfrm>
          </p:grpSpPr>
          <p:sp>
            <p:nvSpPr>
              <p:cNvPr name="Freeform 5" id="5"/>
              <p:cNvSpPr/>
              <p:nvPr/>
            </p:nvSpPr>
            <p:spPr>
              <a:xfrm flipH="false" flipV="false" rot="0">
                <a:off x="0" y="0"/>
                <a:ext cx="3674526" cy="654217"/>
              </a:xfrm>
              <a:custGeom>
                <a:avLst/>
                <a:gdLst/>
                <a:ahLst/>
                <a:cxnLst/>
                <a:rect r="r" b="b" t="t" l="l"/>
                <a:pathLst>
                  <a:path h="654217" w="3674526">
                    <a:moveTo>
                      <a:pt x="3674526" y="0"/>
                    </a:moveTo>
                    <a:lnTo>
                      <a:pt x="0" y="0"/>
                    </a:lnTo>
                    <a:lnTo>
                      <a:pt x="101600" y="327108"/>
                    </a:lnTo>
                    <a:lnTo>
                      <a:pt x="0" y="654217"/>
                    </a:lnTo>
                    <a:lnTo>
                      <a:pt x="3674526" y="654217"/>
                    </a:lnTo>
                    <a:lnTo>
                      <a:pt x="3572926" y="327108"/>
                    </a:lnTo>
                    <a:lnTo>
                      <a:pt x="3674526" y="0"/>
                    </a:lnTo>
                    <a:close/>
                  </a:path>
                </a:pathLst>
              </a:custGeom>
              <a:solidFill>
                <a:srgbClr val="141312"/>
              </a:solidFill>
            </p:spPr>
          </p:sp>
          <p:sp>
            <p:nvSpPr>
              <p:cNvPr name="TextBox 6" id="6"/>
              <p:cNvSpPr txBox="true"/>
              <p:nvPr/>
            </p:nvSpPr>
            <p:spPr>
              <a:xfrm>
                <a:off x="88900" y="-47625"/>
                <a:ext cx="3496726" cy="701842"/>
              </a:xfrm>
              <a:prstGeom prst="rect">
                <a:avLst/>
              </a:prstGeom>
            </p:spPr>
            <p:txBody>
              <a:bodyPr anchor="ctr" rtlCol="false" tIns="60593" lIns="60593" bIns="60593" rIns="60593"/>
              <a:lstStyle/>
              <a:p>
                <a:pPr algn="ctr">
                  <a:lnSpc>
                    <a:spcPts val="3604"/>
                  </a:lnSpc>
                </a:pPr>
              </a:p>
            </p:txBody>
          </p:sp>
        </p:grpSp>
        <p:sp>
          <p:nvSpPr>
            <p:cNvPr name="TextBox 7" id="7"/>
            <p:cNvSpPr txBox="true"/>
            <p:nvPr/>
          </p:nvSpPr>
          <p:spPr>
            <a:xfrm rot="0">
              <a:off x="1167493" y="492996"/>
              <a:ext cx="20533501" cy="2997251"/>
            </a:xfrm>
            <a:prstGeom prst="rect">
              <a:avLst/>
            </a:prstGeom>
          </p:spPr>
          <p:txBody>
            <a:bodyPr anchor="t" rtlCol="false" tIns="0" lIns="0" bIns="0" rIns="0">
              <a:spAutoFit/>
            </a:bodyPr>
            <a:lstStyle/>
            <a:p>
              <a:pPr algn="ctr">
                <a:lnSpc>
                  <a:spcPts val="8499"/>
                </a:lnSpc>
              </a:pPr>
              <a:r>
                <a:rPr lang="en-US" sz="6070">
                  <a:solidFill>
                    <a:srgbClr val="EBE7E4"/>
                  </a:solidFill>
                  <a:latin typeface="Helvetica World Bold"/>
                </a:rPr>
                <a:t>What socioeconomic factors might be behind the suicide rates in the world?</a:t>
              </a:r>
            </a:p>
          </p:txBody>
        </p:sp>
      </p:grpSp>
      <p:pic>
        <p:nvPicPr>
          <p:cNvPr name="Picture 8" id="8"/>
          <p:cNvPicPr>
            <a:picLocks noChangeAspect="true"/>
          </p:cNvPicPr>
          <p:nvPr/>
        </p:nvPicPr>
        <p:blipFill>
          <a:blip r:embed="rId2"/>
          <a:srcRect l="0" t="0" r="0" b="0"/>
          <a:stretch>
            <a:fillRect/>
          </a:stretch>
        </p:blipFill>
        <p:spPr>
          <a:xfrm flipH="false" flipV="false" rot="0">
            <a:off x="16079898" y="6172268"/>
            <a:ext cx="1919861" cy="1919861"/>
          </a:xfrm>
          <a:prstGeom prst="rect">
            <a:avLst/>
          </a:prstGeom>
        </p:spPr>
      </p:pic>
      <p:sp>
        <p:nvSpPr>
          <p:cNvPr name="Freeform 9" id="9"/>
          <p:cNvSpPr/>
          <p:nvPr/>
        </p:nvSpPr>
        <p:spPr>
          <a:xfrm flipH="false" flipV="false" rot="0">
            <a:off x="284836" y="3262045"/>
            <a:ext cx="1029588" cy="1624597"/>
          </a:xfrm>
          <a:custGeom>
            <a:avLst/>
            <a:gdLst/>
            <a:ahLst/>
            <a:cxnLst/>
            <a:rect r="r" b="b" t="t" l="l"/>
            <a:pathLst>
              <a:path h="1624597" w="1029588">
                <a:moveTo>
                  <a:pt x="0" y="0"/>
                </a:moveTo>
                <a:lnTo>
                  <a:pt x="1029588" y="0"/>
                </a:lnTo>
                <a:lnTo>
                  <a:pt x="1029588" y="1624597"/>
                </a:lnTo>
                <a:lnTo>
                  <a:pt x="0" y="16245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346874" y="327025"/>
            <a:ext cx="7594253" cy="1201737"/>
          </a:xfrm>
          <a:prstGeom prst="rect">
            <a:avLst/>
          </a:prstGeom>
        </p:spPr>
        <p:txBody>
          <a:bodyPr anchor="t" rtlCol="false" tIns="0" lIns="0" bIns="0" rIns="0">
            <a:spAutoFit/>
          </a:bodyPr>
          <a:lstStyle/>
          <a:p>
            <a:pPr algn="ctr">
              <a:lnSpc>
                <a:spcPts val="9100"/>
              </a:lnSpc>
            </a:pPr>
            <a:r>
              <a:rPr lang="en-US" sz="6500">
                <a:solidFill>
                  <a:srgbClr val="141312"/>
                </a:solidFill>
                <a:latin typeface="Helvetica World Bold"/>
              </a:rPr>
              <a:t>Problem Statement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8383391" y="0"/>
            <a:ext cx="9904609" cy="10287000"/>
          </a:xfrm>
          <a:prstGeom prst="rect">
            <a:avLst/>
          </a:prstGeom>
          <a:solidFill>
            <a:srgbClr val="141312">
              <a:alpha val="83922"/>
            </a:srgbClr>
          </a:solidFill>
        </p:spPr>
      </p:sp>
      <p:sp>
        <p:nvSpPr>
          <p:cNvPr name="Freeform 3" id="3"/>
          <p:cNvSpPr/>
          <p:nvPr/>
        </p:nvSpPr>
        <p:spPr>
          <a:xfrm flipH="false" flipV="false" rot="0">
            <a:off x="2786545" y="2747682"/>
            <a:ext cx="2080339" cy="2556484"/>
          </a:xfrm>
          <a:custGeom>
            <a:avLst/>
            <a:gdLst/>
            <a:ahLst/>
            <a:cxnLst/>
            <a:rect r="r" b="b" t="t" l="l"/>
            <a:pathLst>
              <a:path h="2556484" w="2080339">
                <a:moveTo>
                  <a:pt x="0" y="0"/>
                </a:moveTo>
                <a:lnTo>
                  <a:pt x="2080339" y="0"/>
                </a:lnTo>
                <a:lnTo>
                  <a:pt x="2080339" y="2556485"/>
                </a:lnTo>
                <a:lnTo>
                  <a:pt x="0" y="2556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66338" y="5426849"/>
            <a:ext cx="4720754" cy="1192213"/>
          </a:xfrm>
          <a:prstGeom prst="rect">
            <a:avLst/>
          </a:prstGeom>
        </p:spPr>
        <p:txBody>
          <a:bodyPr anchor="t" rtlCol="false" tIns="0" lIns="0" bIns="0" rIns="0">
            <a:spAutoFit/>
          </a:bodyPr>
          <a:lstStyle/>
          <a:p>
            <a:pPr algn="ctr">
              <a:lnSpc>
                <a:spcPts val="9099"/>
              </a:lnSpc>
            </a:pPr>
            <a:r>
              <a:rPr lang="en-US" sz="6499">
                <a:solidFill>
                  <a:srgbClr val="141312"/>
                </a:solidFill>
                <a:latin typeface="Helvetica World Bold"/>
              </a:rPr>
              <a:t>Our Dataset</a:t>
            </a:r>
          </a:p>
        </p:txBody>
      </p:sp>
      <p:sp>
        <p:nvSpPr>
          <p:cNvPr name="TextBox 5" id="5"/>
          <p:cNvSpPr txBox="true"/>
          <p:nvPr/>
        </p:nvSpPr>
        <p:spPr>
          <a:xfrm rot="0">
            <a:off x="9214933" y="6362055"/>
            <a:ext cx="8789985" cy="315148"/>
          </a:xfrm>
          <a:prstGeom prst="rect">
            <a:avLst/>
          </a:prstGeom>
        </p:spPr>
        <p:txBody>
          <a:bodyPr anchor="t" rtlCol="false" tIns="0" lIns="0" bIns="0" rIns="0">
            <a:spAutoFit/>
          </a:bodyPr>
          <a:lstStyle/>
          <a:p>
            <a:pPr algn="ctr">
              <a:lnSpc>
                <a:spcPts val="2408"/>
              </a:lnSpc>
            </a:pPr>
            <a:r>
              <a:rPr lang="en-US" sz="1720">
                <a:solidFill>
                  <a:srgbClr val="EBE7E4"/>
                </a:solidFill>
                <a:latin typeface="Helvetica World Bold"/>
              </a:rPr>
              <a:t> </a:t>
            </a:r>
            <a:r>
              <a:rPr lang="en-US" sz="1720" u="sng">
                <a:solidFill>
                  <a:srgbClr val="EBE7E4"/>
                </a:solidFill>
                <a:latin typeface="Helvetica World Bold"/>
                <a:hlinkClick r:id="rId4" tooltip="https://www.kaggle.com/datasets/ronaldonyango/global-suicide-rates-1990-to-2022"/>
              </a:rPr>
              <a:t>https://www.kaggle.com/datasets/ronaldonyango/global-suicide-rates-1990-to-2022</a:t>
            </a:r>
          </a:p>
        </p:txBody>
      </p:sp>
      <p:sp>
        <p:nvSpPr>
          <p:cNvPr name="TextBox 6" id="6"/>
          <p:cNvSpPr txBox="true"/>
          <p:nvPr/>
        </p:nvSpPr>
        <p:spPr>
          <a:xfrm rot="0">
            <a:off x="8931852" y="2223391"/>
            <a:ext cx="9356148" cy="3080776"/>
          </a:xfrm>
          <a:prstGeom prst="rect">
            <a:avLst/>
          </a:prstGeom>
        </p:spPr>
        <p:txBody>
          <a:bodyPr anchor="t" rtlCol="false" tIns="0" lIns="0" bIns="0" rIns="0">
            <a:spAutoFit/>
          </a:bodyPr>
          <a:lstStyle/>
          <a:p>
            <a:pPr algn="ctr">
              <a:lnSpc>
                <a:spcPts val="5645"/>
              </a:lnSpc>
            </a:pPr>
            <a:r>
              <a:rPr lang="en-US" sz="4032">
                <a:solidFill>
                  <a:srgbClr val="EBE7E4"/>
                </a:solidFill>
                <a:latin typeface="Helvetica World Bold"/>
              </a:rPr>
              <a:t>Contains numerical information that spans over 30 years(1990-2022) regarding the causes of high suicide rate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8383391" y="0"/>
            <a:ext cx="9904609" cy="10287000"/>
          </a:xfrm>
          <a:prstGeom prst="rect">
            <a:avLst/>
          </a:prstGeom>
          <a:solidFill>
            <a:srgbClr val="141312">
              <a:alpha val="83922"/>
            </a:srgbClr>
          </a:solidFill>
        </p:spPr>
      </p:sp>
      <p:sp>
        <p:nvSpPr>
          <p:cNvPr name="Freeform 3" id="3"/>
          <p:cNvSpPr/>
          <p:nvPr/>
        </p:nvSpPr>
        <p:spPr>
          <a:xfrm flipH="false" flipV="false" rot="0">
            <a:off x="1818452" y="1221860"/>
            <a:ext cx="4320000" cy="4114800"/>
          </a:xfrm>
          <a:custGeom>
            <a:avLst/>
            <a:gdLst/>
            <a:ahLst/>
            <a:cxnLst/>
            <a:rect r="r" b="b" t="t" l="l"/>
            <a:pathLst>
              <a:path h="4114800" w="4320000">
                <a:moveTo>
                  <a:pt x="0" y="0"/>
                </a:moveTo>
                <a:lnTo>
                  <a:pt x="4320000" y="0"/>
                </a:lnTo>
                <a:lnTo>
                  <a:pt x="4320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210821" y="1221860"/>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412502" y="6290906"/>
            <a:ext cx="8243742" cy="2444750"/>
          </a:xfrm>
          <a:prstGeom prst="rect">
            <a:avLst/>
          </a:prstGeom>
        </p:spPr>
        <p:txBody>
          <a:bodyPr anchor="t" rtlCol="false" tIns="0" lIns="0" bIns="0" rIns="0">
            <a:spAutoFit/>
          </a:bodyPr>
          <a:lstStyle/>
          <a:p>
            <a:pPr algn="ctr">
              <a:lnSpc>
                <a:spcPts val="9100"/>
              </a:lnSpc>
            </a:pPr>
            <a:r>
              <a:rPr lang="en-US" sz="6500">
                <a:solidFill>
                  <a:srgbClr val="EBE7E4"/>
                </a:solidFill>
                <a:latin typeface="Helvetica World Bold"/>
              </a:rPr>
              <a:t>World Health Organization</a:t>
            </a:r>
          </a:p>
        </p:txBody>
      </p:sp>
      <p:sp>
        <p:nvSpPr>
          <p:cNvPr name="TextBox 6" id="6"/>
          <p:cNvSpPr txBox="true"/>
          <p:nvPr/>
        </p:nvSpPr>
        <p:spPr>
          <a:xfrm rot="0">
            <a:off x="-143419" y="6912413"/>
            <a:ext cx="8243742" cy="1201737"/>
          </a:xfrm>
          <a:prstGeom prst="rect">
            <a:avLst/>
          </a:prstGeom>
        </p:spPr>
        <p:txBody>
          <a:bodyPr anchor="t" rtlCol="false" tIns="0" lIns="0" bIns="0" rIns="0">
            <a:spAutoFit/>
          </a:bodyPr>
          <a:lstStyle/>
          <a:p>
            <a:pPr algn="ctr">
              <a:lnSpc>
                <a:spcPts val="9100"/>
              </a:lnSpc>
            </a:pPr>
            <a:r>
              <a:rPr lang="en-US" sz="6500">
                <a:solidFill>
                  <a:srgbClr val="141312"/>
                </a:solidFill>
                <a:latin typeface="Helvetica World Bold"/>
              </a:rPr>
              <a:t>World Bank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7E4"/>
        </a:solidFill>
      </p:bgPr>
    </p:bg>
    <p:spTree>
      <p:nvGrpSpPr>
        <p:cNvPr id="1" name=""/>
        <p:cNvGrpSpPr/>
        <p:nvPr/>
      </p:nvGrpSpPr>
      <p:grpSpPr>
        <a:xfrm>
          <a:off x="0" y="0"/>
          <a:ext cx="0" cy="0"/>
          <a:chOff x="0" y="0"/>
          <a:chExt cx="0" cy="0"/>
        </a:xfrm>
      </p:grpSpPr>
      <p:sp>
        <p:nvSpPr>
          <p:cNvPr name="AutoShape 2" id="2"/>
          <p:cNvSpPr/>
          <p:nvPr/>
        </p:nvSpPr>
        <p:spPr>
          <a:xfrm rot="0">
            <a:off x="8383391" y="0"/>
            <a:ext cx="9904609" cy="10287000"/>
          </a:xfrm>
          <a:prstGeom prst="rect">
            <a:avLst/>
          </a:prstGeom>
          <a:solidFill>
            <a:srgbClr val="141312">
              <a:alpha val="83922"/>
            </a:srgbClr>
          </a:solidFill>
        </p:spPr>
      </p:sp>
      <p:sp>
        <p:nvSpPr>
          <p:cNvPr name="Freeform 3" id="3"/>
          <p:cNvSpPr/>
          <p:nvPr/>
        </p:nvSpPr>
        <p:spPr>
          <a:xfrm flipH="false" flipV="false" rot="0">
            <a:off x="11811316" y="3086100"/>
            <a:ext cx="3986212" cy="4114800"/>
          </a:xfrm>
          <a:custGeom>
            <a:avLst/>
            <a:gdLst/>
            <a:ahLst/>
            <a:cxnLst/>
            <a:rect r="r" b="b" t="t" l="l"/>
            <a:pathLst>
              <a:path h="4114800" w="3986212">
                <a:moveTo>
                  <a:pt x="0" y="0"/>
                </a:moveTo>
                <a:lnTo>
                  <a:pt x="3986213" y="0"/>
                </a:lnTo>
                <a:lnTo>
                  <a:pt x="39862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9649" y="4614227"/>
            <a:ext cx="8243742" cy="963295"/>
          </a:xfrm>
          <a:prstGeom prst="rect">
            <a:avLst/>
          </a:prstGeom>
        </p:spPr>
        <p:txBody>
          <a:bodyPr anchor="t" rtlCol="false" tIns="0" lIns="0" bIns="0" rIns="0">
            <a:spAutoFit/>
          </a:bodyPr>
          <a:lstStyle/>
          <a:p>
            <a:pPr algn="ctr">
              <a:lnSpc>
                <a:spcPts val="7279"/>
              </a:lnSpc>
            </a:pPr>
            <a:r>
              <a:rPr lang="en-US" sz="5199">
                <a:solidFill>
                  <a:srgbClr val="141312"/>
                </a:solidFill>
                <a:latin typeface="Helvetica World Bold"/>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DAGCwNA9DQg</dc:identifier>
  <dcterms:modified xsi:type="dcterms:W3CDTF">2011-08-01T06:04:30Z</dcterms:modified>
  <cp:revision>1</cp:revision>
  <dc:title>Exploring the Reasons for Suicide</dc:title>
</cp:coreProperties>
</file>